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EDB3"/>
    <a:srgbClr val="F9FA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3" autoAdjust="0"/>
  </p:normalViewPr>
  <p:slideViewPr>
    <p:cSldViewPr>
      <p:cViewPr varScale="1">
        <p:scale>
          <a:sx n="73" d="100"/>
          <a:sy n="73" d="100"/>
        </p:scale>
        <p:origin x="-10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0179"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892" name="Rectangle 4"/>
          <p:cNvSpPr>
            <a:spLocks noRo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0183"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7E786D-07E2-461E-9030-FF0C9E9A3B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0" name="Rectangle 18"/>
            <p:cNvSpPr>
              <a:spLocks noChangeArrowheads="1"/>
            </p:cNvSpPr>
            <p:nvPr userDrawn="1"/>
          </p:nvSpPr>
          <p:spPr bwMode="hidden">
            <a:xfrm rot="39991575" flipH="1" flipV="1">
              <a:off x="5371"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p>
          </p:txBody>
        </p:sp>
      </p:grpSp>
      <p:sp>
        <p:nvSpPr>
          <p:cNvPr id="1148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148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84263D3A-82F0-4229-A47F-E817A12FB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3E50A431-D092-40CD-ACE8-167261BDE794}"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387C309C-7676-429E-8D9F-A46F0F44AB1D}"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D380C291-EB94-4FDE-BCBC-A118D0E7CBDD}"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30BE855F-0BDD-46E1-8BB2-1F832AD91E81}"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453E58D2-C853-41D0-A832-A8C1F4DA933C}"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F6F0F173-48F0-42D9-9A72-BDD4AE0ECBB0}"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6888C1C5-7CB0-4447-AEDE-30C9ABF76D44}"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2784245A-F4FA-4650-8E9E-E9BF9D29598F}"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AC4FB868-DF16-4129-9D81-41E5DF7B2221}"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043E1A43-6C32-4531-B38C-7AE2C91EA50A}"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F283DC16-927E-46BD-B1F9-D8C531B1D1A1}"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102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102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endParaRPr>
            </a:p>
          </p:txBody>
        </p:sp>
        <p:sp>
          <p:nvSpPr>
            <p:cNvPr id="102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endParaRPr>
            </a:p>
          </p:txBody>
        </p:sp>
        <p:sp>
          <p:nvSpPr>
            <p:cNvPr id="102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endParaRPr>
            </a:p>
          </p:txBody>
        </p:sp>
        <p:sp>
          <p:nvSpPr>
            <p:cNvPr id="102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2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2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102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p>
          </p:txBody>
        </p:sp>
        <p:sp>
          <p:nvSpPr>
            <p:cNvPr id="102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2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2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2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2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2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3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3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3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3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3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3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3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3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3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3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p>
          </p:txBody>
        </p:sp>
        <p:sp>
          <p:nvSpPr>
            <p:cNvPr id="103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3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3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3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3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p>
          </p:txBody>
        </p:sp>
        <p:sp>
          <p:nvSpPr>
            <p:cNvPr id="103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3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3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3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p>
          </p:txBody>
        </p:sp>
        <p:sp>
          <p:nvSpPr>
            <p:cNvPr id="103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3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p>
          </p:txBody>
        </p:sp>
        <p:sp>
          <p:nvSpPr>
            <p:cNvPr id="103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3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p>
          </p:txBody>
        </p:sp>
        <p:sp>
          <p:nvSpPr>
            <p:cNvPr id="104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p>
          </p:txBody>
        </p:sp>
        <p:sp>
          <p:nvSpPr>
            <p:cNvPr id="104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4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4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p>
          </p:txBody>
        </p:sp>
        <p:sp>
          <p:nvSpPr>
            <p:cNvPr id="104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p>
          </p:txBody>
        </p:sp>
        <p:sp>
          <p:nvSpPr>
            <p:cNvPr id="104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4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4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p>
          </p:txBody>
        </p:sp>
        <p:sp>
          <p:nvSpPr>
            <p:cNvPr id="104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04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04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04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sp>
          <p:nvSpPr>
            <p:cNvPr id="104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104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p>
          </p:txBody>
        </p:sp>
        <p:sp>
          <p:nvSpPr>
            <p:cNvPr id="104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p>
          </p:txBody>
        </p:sp>
        <p:sp>
          <p:nvSpPr>
            <p:cNvPr id="104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p>
          </p:txBody>
        </p:sp>
        <p:sp>
          <p:nvSpPr>
            <p:cNvPr id="104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p>
          </p:txBody>
        </p:sp>
        <p:sp>
          <p:nvSpPr>
            <p:cNvPr id="104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p>
          </p:txBody>
        </p:sp>
        <p:sp>
          <p:nvSpPr>
            <p:cNvPr id="104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p>
          </p:txBody>
        </p:sp>
      </p:grpSp>
      <p:sp>
        <p:nvSpPr>
          <p:cNvPr id="104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EE588DC-2C6A-4624-BED4-991C2FA67501}" type="slidenum">
              <a:rPr lang="en-US"/>
              <a:pPr>
                <a:defRPr/>
              </a:pPr>
              <a:t>‹#›</a:t>
            </a:fld>
            <a:endParaRPr lang="en-US"/>
          </a:p>
        </p:txBody>
      </p:sp>
      <p:sp>
        <p:nvSpPr>
          <p:cNvPr id="104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04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04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2"/>
          <p:cNvSpPr>
            <a:spLocks noGrp="1" noChangeArrowheads="1"/>
          </p:cNvSpPr>
          <p:nvPr>
            <p:ph type="sldNum" sz="quarter" idx="12"/>
          </p:nvPr>
        </p:nvSpPr>
        <p:spPr/>
        <p:txBody>
          <a:bodyPr/>
          <a:lstStyle/>
          <a:p>
            <a:pPr>
              <a:defRPr/>
            </a:pPr>
            <a:fld id="{40D30697-9B9D-4291-A4E2-E9BA08F73205}" type="slidenum">
              <a:rPr lang="en-US"/>
              <a:pPr>
                <a:defRPr/>
              </a:pPr>
              <a:t>1</a:t>
            </a:fld>
            <a:endParaRPr lang="en-US"/>
          </a:p>
        </p:txBody>
      </p:sp>
      <p:sp>
        <p:nvSpPr>
          <p:cNvPr id="2050" name="Rectangle 2"/>
          <p:cNvSpPr>
            <a:spLocks noGrp="1" noChangeArrowheads="1"/>
          </p:cNvSpPr>
          <p:nvPr>
            <p:ph type="ctrTitle"/>
          </p:nvPr>
        </p:nvSpPr>
        <p:spPr>
          <a:xfrm>
            <a:off x="0" y="1447800"/>
            <a:ext cx="9144000" cy="3124200"/>
          </a:xfrm>
        </p:spPr>
        <p:txBody>
          <a:bodyPr/>
          <a:lstStyle/>
          <a:p>
            <a:pPr eaLnBrk="1" hangingPunct="1">
              <a:lnSpc>
                <a:spcPct val="150000"/>
              </a:lnSpc>
              <a:defRPr/>
            </a:pPr>
            <a:r>
              <a:rPr lang="en-US" sz="2800" b="1" dirty="0" smtClean="0">
                <a:solidFill>
                  <a:srgbClr val="F9FADA"/>
                </a:solidFill>
                <a:ea typeface="Latha" pitchFamily="2"/>
                <a:cs typeface="Latha" pitchFamily="2"/>
              </a:rPr>
              <a:t/>
            </a:r>
            <a:br>
              <a:rPr lang="en-US" sz="2800" b="1" dirty="0" smtClean="0">
                <a:solidFill>
                  <a:srgbClr val="F9FADA"/>
                </a:solidFill>
                <a:ea typeface="Latha" pitchFamily="2"/>
                <a:cs typeface="Latha" pitchFamily="2"/>
              </a:rPr>
            </a:br>
            <a:r>
              <a:rPr lang="ta-IN" sz="2800" b="1" dirty="0" smtClean="0">
                <a:solidFill>
                  <a:srgbClr val="F9FADA"/>
                </a:solidFill>
                <a:ea typeface="Latha" pitchFamily="2"/>
                <a:cs typeface="Latha" pitchFamily="2"/>
              </a:rPr>
              <a:t>இணைய வழித் </a:t>
            </a:r>
            <a:r>
              <a:rPr lang="ta-IN" sz="2800" b="1" dirty="0" smtClean="0">
                <a:solidFill>
                  <a:srgbClr val="F9FADA"/>
                </a:solidFill>
                <a:ea typeface="Latha" pitchFamily="2"/>
                <a:cs typeface="Latha" pitchFamily="2"/>
              </a:rPr>
              <a:t>தமிழ்</a:t>
            </a:r>
            <a:r>
              <a:rPr lang="en-US" sz="2800" b="1" smtClean="0">
                <a:solidFill>
                  <a:srgbClr val="F9FADA"/>
                </a:solidFill>
                <a:ea typeface="Latha" pitchFamily="2"/>
                <a:cs typeface="Latha" pitchFamily="2"/>
              </a:rPr>
              <a:t> </a:t>
            </a:r>
            <a:r>
              <a:rPr lang="ta-IN" sz="2800" b="1" smtClean="0">
                <a:solidFill>
                  <a:srgbClr val="F9FADA"/>
                </a:solidFill>
                <a:ea typeface="Latha" pitchFamily="2"/>
                <a:cs typeface="Latha" pitchFamily="2"/>
              </a:rPr>
              <a:t>கற்பித்தலில் </a:t>
            </a:r>
            <a:r>
              <a:rPr lang="ta-IN" sz="2800" b="1" dirty="0" smtClean="0">
                <a:solidFill>
                  <a:srgbClr val="F9FADA"/>
                </a:solidFill>
                <a:ea typeface="Latha" pitchFamily="2"/>
                <a:cs typeface="Latha" pitchFamily="2"/>
              </a:rPr>
              <a:t>பல்ஊடகங்களின் பயன்பாடு</a:t>
            </a:r>
            <a:r>
              <a:rPr lang="en-US" sz="3200" b="1" dirty="0" smtClean="0">
                <a:solidFill>
                  <a:srgbClr val="F9FADA"/>
                </a:solidFill>
                <a:ea typeface="Latha" pitchFamily="2"/>
                <a:cs typeface="Latha" pitchFamily="2"/>
              </a:rPr>
              <a:t/>
            </a:r>
            <a:br>
              <a:rPr lang="en-US" sz="3200" b="1" dirty="0" smtClean="0">
                <a:solidFill>
                  <a:srgbClr val="F9FADA"/>
                </a:solidFill>
                <a:ea typeface="Latha" pitchFamily="2"/>
                <a:cs typeface="Latha" pitchFamily="2"/>
              </a:rPr>
            </a:br>
            <a:r>
              <a:rPr lang="en-US" sz="3200" b="1" dirty="0" smtClean="0"/>
              <a:t>The Use of Multi Media in Teaching Tamil through Internet</a:t>
            </a:r>
            <a:r>
              <a:rPr lang="en-US" sz="3200" dirty="0" smtClean="0"/>
              <a:t> </a:t>
            </a:r>
            <a:r>
              <a:rPr lang="en-US" sz="3200" dirty="0" smtClean="0"/>
              <a:t/>
            </a:r>
            <a:br>
              <a:rPr lang="en-US" sz="3200" dirty="0" smtClean="0"/>
            </a:br>
            <a:r>
              <a:rPr lang="en-US" sz="1600" i="1" dirty="0" smtClean="0"/>
              <a:t>Presented in INFITT TIC 2009 at Univ. Of Cologne, Germany</a:t>
            </a:r>
            <a:endParaRPr lang="en-US" sz="3200" i="1" dirty="0" smtClean="0"/>
          </a:p>
        </p:txBody>
      </p:sp>
      <p:sp>
        <p:nvSpPr>
          <p:cNvPr id="2051" name="Rectangle 3"/>
          <p:cNvSpPr>
            <a:spLocks noGrp="1" noChangeArrowheads="1"/>
          </p:cNvSpPr>
          <p:nvPr>
            <p:ph type="subTitle" idx="1"/>
          </p:nvPr>
        </p:nvSpPr>
        <p:spPr>
          <a:xfrm>
            <a:off x="0" y="4953000"/>
            <a:ext cx="9144000" cy="1752600"/>
          </a:xfrm>
        </p:spPr>
        <p:txBody>
          <a:bodyPr/>
          <a:lstStyle/>
          <a:p>
            <a:pPr eaLnBrk="1" hangingPunct="1">
              <a:lnSpc>
                <a:spcPct val="80000"/>
              </a:lnSpc>
              <a:defRPr/>
            </a:pPr>
            <a:r>
              <a:rPr lang="en-US" sz="1800" dirty="0" err="1" smtClean="0"/>
              <a:t>R.Subramani.Ph.D</a:t>
            </a:r>
            <a:r>
              <a:rPr lang="en-US" sz="1800" dirty="0" smtClean="0"/>
              <a:t>.,</a:t>
            </a:r>
          </a:p>
          <a:p>
            <a:pPr eaLnBrk="1" hangingPunct="1">
              <a:lnSpc>
                <a:spcPct val="80000"/>
              </a:lnSpc>
              <a:defRPr/>
            </a:pPr>
            <a:r>
              <a:rPr lang="en-US" sz="1800" dirty="0" smtClean="0"/>
              <a:t>Assistant Professor</a:t>
            </a:r>
          </a:p>
          <a:p>
            <a:pPr eaLnBrk="1" hangingPunct="1">
              <a:lnSpc>
                <a:spcPct val="80000"/>
              </a:lnSpc>
              <a:defRPr/>
            </a:pPr>
            <a:r>
              <a:rPr lang="en-US" sz="1800" dirty="0" smtClean="0"/>
              <a:t>Department of Journalism and Mass Communication</a:t>
            </a:r>
          </a:p>
          <a:p>
            <a:pPr eaLnBrk="1" hangingPunct="1">
              <a:lnSpc>
                <a:spcPct val="80000"/>
              </a:lnSpc>
              <a:defRPr/>
            </a:pPr>
            <a:r>
              <a:rPr lang="en-US" sz="1800" dirty="0" err="1" smtClean="0"/>
              <a:t>Periyar</a:t>
            </a:r>
            <a:r>
              <a:rPr lang="en-US" sz="1800" dirty="0" smtClean="0"/>
              <a:t> University</a:t>
            </a:r>
          </a:p>
          <a:p>
            <a:pPr eaLnBrk="1" hangingPunct="1">
              <a:lnSpc>
                <a:spcPct val="80000"/>
              </a:lnSpc>
              <a:defRPr/>
            </a:pPr>
            <a:r>
              <a:rPr lang="en-US" sz="1800" dirty="0" smtClean="0"/>
              <a:t>Salem-636 011, Tamil Nadu, India</a:t>
            </a:r>
          </a:p>
          <a:p>
            <a:pPr eaLnBrk="1" hangingPunct="1">
              <a:lnSpc>
                <a:spcPct val="80000"/>
              </a:lnSpc>
              <a:defRPr/>
            </a:pPr>
            <a:r>
              <a:rPr lang="en-US" sz="1800" dirty="0" smtClean="0"/>
              <a:t>Email:subbu_mathi71@yahoo.co.in</a:t>
            </a:r>
          </a:p>
        </p:txBody>
      </p:sp>
      <p:pic>
        <p:nvPicPr>
          <p:cNvPr id="3077" name="Picture 5" descr="a"/>
          <p:cNvPicPr>
            <a:picLocks noChangeAspect="1" noChangeArrowheads="1" noCrop="1"/>
          </p:cNvPicPr>
          <p:nvPr/>
        </p:nvPicPr>
        <p:blipFill>
          <a:blip r:embed="rId2" cstate="print"/>
          <a:srcRect/>
          <a:stretch>
            <a:fillRect/>
          </a:stretch>
        </p:blipFill>
        <p:spPr bwMode="auto">
          <a:xfrm>
            <a:off x="152400" y="133350"/>
            <a:ext cx="1371600" cy="857250"/>
          </a:xfrm>
          <a:prstGeom prst="rect">
            <a:avLst/>
          </a:prstGeom>
          <a:noFill/>
          <a:ln w="9525">
            <a:noFill/>
            <a:miter lim="800000"/>
            <a:headEnd/>
            <a:tailEnd/>
          </a:ln>
        </p:spPr>
      </p:pic>
      <p:pic>
        <p:nvPicPr>
          <p:cNvPr id="3078" name="Picture 6" descr="aa"/>
          <p:cNvPicPr>
            <a:picLocks noChangeAspect="1" noChangeArrowheads="1" noCrop="1"/>
          </p:cNvPicPr>
          <p:nvPr/>
        </p:nvPicPr>
        <p:blipFill>
          <a:blip r:embed="rId3" cstate="print"/>
          <a:srcRect/>
          <a:stretch>
            <a:fillRect/>
          </a:stretch>
        </p:blipFill>
        <p:spPr bwMode="auto">
          <a:xfrm>
            <a:off x="7620000" y="152400"/>
            <a:ext cx="1371600" cy="863600"/>
          </a:xfrm>
          <a:prstGeom prst="rect">
            <a:avLst/>
          </a:prstGeom>
          <a:noFill/>
          <a:ln w="9525">
            <a:noFill/>
            <a:miter lim="800000"/>
            <a:headEnd/>
            <a:tailEnd/>
          </a:ln>
        </p:spPr>
      </p:pic>
      <p:pic>
        <p:nvPicPr>
          <p:cNvPr id="3079" name="Picture 7" descr="e"/>
          <p:cNvPicPr>
            <a:picLocks noChangeAspect="1" noChangeArrowheads="1" noCrop="1"/>
          </p:cNvPicPr>
          <p:nvPr/>
        </p:nvPicPr>
        <p:blipFill>
          <a:blip r:embed="rId4" cstate="print"/>
          <a:srcRect/>
          <a:stretch>
            <a:fillRect/>
          </a:stretch>
        </p:blipFill>
        <p:spPr bwMode="auto">
          <a:xfrm>
            <a:off x="150813" y="5867400"/>
            <a:ext cx="1373187" cy="838200"/>
          </a:xfrm>
          <a:prstGeom prst="rect">
            <a:avLst/>
          </a:prstGeom>
          <a:noFill/>
          <a:ln w="9525">
            <a:noFill/>
            <a:miter lim="800000"/>
            <a:headEnd/>
            <a:tailEnd/>
          </a:ln>
        </p:spPr>
      </p:pic>
      <p:pic>
        <p:nvPicPr>
          <p:cNvPr id="3080" name="Picture 8" descr="ee"/>
          <p:cNvPicPr>
            <a:picLocks noChangeAspect="1" noChangeArrowheads="1" noCrop="1"/>
          </p:cNvPicPr>
          <p:nvPr/>
        </p:nvPicPr>
        <p:blipFill>
          <a:blip r:embed="rId5" cstate="print"/>
          <a:srcRect/>
          <a:stretch>
            <a:fillRect/>
          </a:stretch>
        </p:blipFill>
        <p:spPr bwMode="auto">
          <a:xfrm>
            <a:off x="7696200" y="5867400"/>
            <a:ext cx="1371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6705600" cy="1143000"/>
          </a:xfrm>
        </p:spPr>
        <p:txBody>
          <a:bodyPr/>
          <a:lstStyle/>
          <a:p>
            <a:pPr eaLnBrk="1" hangingPunct="1">
              <a:defRPr/>
            </a:pPr>
            <a:r>
              <a:rPr lang="en-US" sz="4000" b="1" dirty="0" smtClean="0"/>
              <a:t>Teaching Tamil Language through Audio </a:t>
            </a:r>
            <a:endParaRPr lang="en-US" sz="4000" dirty="0" smtClean="0"/>
          </a:p>
        </p:txBody>
      </p:sp>
      <p:sp>
        <p:nvSpPr>
          <p:cNvPr id="25603" name="Rectangle 3"/>
          <p:cNvSpPr>
            <a:spLocks noGrp="1" noChangeArrowheads="1"/>
          </p:cNvSpPr>
          <p:nvPr>
            <p:ph type="body" sz="half" idx="1"/>
          </p:nvPr>
        </p:nvSpPr>
        <p:spPr>
          <a:xfrm>
            <a:off x="0" y="2286000"/>
            <a:ext cx="8686800" cy="4114800"/>
          </a:xfrm>
        </p:spPr>
        <p:txBody>
          <a:bodyPr/>
          <a:lstStyle/>
          <a:p>
            <a:pPr algn="just" eaLnBrk="1" hangingPunct="1">
              <a:lnSpc>
                <a:spcPct val="150000"/>
              </a:lnSpc>
              <a:defRPr/>
            </a:pPr>
            <a:r>
              <a:rPr lang="en-US" sz="2000" dirty="0" smtClean="0"/>
              <a:t>The practice of oral tradition in Tamil language is in existence for thousands of years. From generation to generation our traditional art forms like </a:t>
            </a:r>
            <a:r>
              <a:rPr lang="en-US" sz="2000" dirty="0" err="1" smtClean="0"/>
              <a:t>Theru</a:t>
            </a:r>
            <a:r>
              <a:rPr lang="en-US" sz="2000" dirty="0" smtClean="0"/>
              <a:t> </a:t>
            </a:r>
            <a:r>
              <a:rPr lang="en-US" sz="2000" dirty="0" err="1" smtClean="0"/>
              <a:t>Kutthu</a:t>
            </a:r>
            <a:r>
              <a:rPr lang="en-US" sz="2000" dirty="0" smtClean="0"/>
              <a:t>, </a:t>
            </a:r>
            <a:r>
              <a:rPr lang="en-US" sz="2000" dirty="0" err="1" smtClean="0"/>
              <a:t>Tholpavai</a:t>
            </a:r>
            <a:r>
              <a:rPr lang="en-US" sz="2000" dirty="0" smtClean="0"/>
              <a:t> and </a:t>
            </a:r>
            <a:r>
              <a:rPr lang="en-US" sz="2000" dirty="0" err="1" smtClean="0"/>
              <a:t>Mayilattam</a:t>
            </a:r>
            <a:r>
              <a:rPr lang="en-US" sz="2000" dirty="0" smtClean="0"/>
              <a:t>, and </a:t>
            </a:r>
            <a:r>
              <a:rPr lang="en-US" sz="2000" dirty="0" err="1" smtClean="0"/>
              <a:t>oyilattam</a:t>
            </a:r>
            <a:r>
              <a:rPr lang="en-US" sz="2000" dirty="0" smtClean="0"/>
              <a:t> exist purely through the practice of oral tradition. </a:t>
            </a:r>
          </a:p>
          <a:p>
            <a:pPr algn="just" eaLnBrk="1" hangingPunct="1">
              <a:lnSpc>
                <a:spcPct val="150000"/>
              </a:lnSpc>
              <a:defRPr/>
            </a:pPr>
            <a:r>
              <a:rPr lang="en-US" sz="2000" dirty="0" smtClean="0"/>
              <a:t>The literatures that we read today were once learned through oral communication. And Tamil grammar itself was taught through oral language. Thousands of years ago, </a:t>
            </a:r>
            <a:r>
              <a:rPr lang="en-US" sz="2000" dirty="0" err="1" smtClean="0"/>
              <a:t>Tholkapiam</a:t>
            </a:r>
            <a:r>
              <a:rPr lang="en-US" sz="2000" dirty="0" smtClean="0"/>
              <a:t> was recited only through oral language. Only later it took on the written form. </a:t>
            </a:r>
          </a:p>
        </p:txBody>
      </p:sp>
      <p:pic>
        <p:nvPicPr>
          <p:cNvPr id="12292" name="Picture 7" descr="audio"/>
          <p:cNvPicPr>
            <a:picLocks noChangeAspect="1" noChangeArrowheads="1"/>
          </p:cNvPicPr>
          <p:nvPr>
            <p:ph sz="half" idx="2"/>
          </p:nvPr>
        </p:nvPicPr>
        <p:blipFill>
          <a:blip r:embed="rId2" cstate="print"/>
          <a:srcRect/>
          <a:stretch>
            <a:fillRect/>
          </a:stretch>
        </p:blipFill>
        <p:spPr>
          <a:xfrm>
            <a:off x="7015163" y="152400"/>
            <a:ext cx="2052637" cy="20574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6858000" cy="1143000"/>
          </a:xfrm>
        </p:spPr>
        <p:txBody>
          <a:bodyPr/>
          <a:lstStyle/>
          <a:p>
            <a:pPr eaLnBrk="1" hangingPunct="1">
              <a:defRPr/>
            </a:pPr>
            <a:r>
              <a:rPr lang="en-US" sz="4000" b="1" dirty="0" smtClean="0"/>
              <a:t>Teaching Tamil Language through Audio </a:t>
            </a:r>
          </a:p>
        </p:txBody>
      </p:sp>
      <p:sp>
        <p:nvSpPr>
          <p:cNvPr id="26627" name="Rectangle 3"/>
          <p:cNvSpPr>
            <a:spLocks noGrp="1" noChangeArrowheads="1"/>
          </p:cNvSpPr>
          <p:nvPr>
            <p:ph type="body" sz="half" idx="1"/>
          </p:nvPr>
        </p:nvSpPr>
        <p:spPr>
          <a:xfrm>
            <a:off x="457200" y="2171700"/>
            <a:ext cx="8077200" cy="4533900"/>
          </a:xfrm>
        </p:spPr>
        <p:txBody>
          <a:bodyPr/>
          <a:lstStyle/>
          <a:p>
            <a:pPr algn="just" eaLnBrk="1" hangingPunct="1">
              <a:lnSpc>
                <a:spcPct val="150000"/>
              </a:lnSpc>
              <a:defRPr/>
            </a:pPr>
            <a:r>
              <a:rPr lang="en-US" sz="2000" dirty="0" smtClean="0"/>
              <a:t>Sound recording in these days is very simple and hardly costs much. Recorded audio either by mobile phone or computer can be edited and modified using the software like Audacity, Hammer Head Rhythm Station, Audio book Cutter Free Edition, Free cycle, Flexi Music, Wave Editor, Gold wave, Media </a:t>
            </a:r>
            <a:r>
              <a:rPr lang="en-US" sz="2000" dirty="0" err="1" smtClean="0"/>
              <a:t>Digitalizer</a:t>
            </a:r>
            <a:r>
              <a:rPr lang="en-US" sz="2000" dirty="0" smtClean="0"/>
              <a:t>, Mp3splt,MP3 Stream Editor, Aviary Myna, n-Track Studio etc . </a:t>
            </a:r>
          </a:p>
          <a:p>
            <a:pPr algn="just" eaLnBrk="1" hangingPunct="1">
              <a:lnSpc>
                <a:spcPct val="150000"/>
              </a:lnSpc>
              <a:defRPr/>
            </a:pPr>
            <a:r>
              <a:rPr lang="en-US" sz="2000" dirty="0" smtClean="0"/>
              <a:t>Texts given in audio file format will have greater impact on the listeners. This software can be used for teaching Tamil through high quality audio files.</a:t>
            </a:r>
          </a:p>
        </p:txBody>
      </p:sp>
      <p:pic>
        <p:nvPicPr>
          <p:cNvPr id="13316" name="Picture 4" descr="audio1"/>
          <p:cNvPicPr>
            <a:picLocks noChangeAspect="1" noChangeArrowheads="1"/>
          </p:cNvPicPr>
          <p:nvPr>
            <p:ph sz="half" idx="2"/>
          </p:nvPr>
        </p:nvPicPr>
        <p:blipFill>
          <a:blip r:embed="rId2" cstate="print"/>
          <a:srcRect/>
          <a:stretch>
            <a:fillRect/>
          </a:stretch>
        </p:blipFill>
        <p:spPr>
          <a:xfrm>
            <a:off x="0" y="0"/>
            <a:ext cx="1828800" cy="18288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74638"/>
            <a:ext cx="6477000" cy="1143000"/>
          </a:xfrm>
        </p:spPr>
        <p:txBody>
          <a:bodyPr/>
          <a:lstStyle/>
          <a:p>
            <a:pPr eaLnBrk="1" hangingPunct="1">
              <a:defRPr/>
            </a:pPr>
            <a:r>
              <a:rPr lang="en-US" sz="4000" b="1" dirty="0" smtClean="0"/>
              <a:t>Teaching Tamil Language</a:t>
            </a:r>
            <a:r>
              <a:rPr lang="ta-IN" sz="4000" b="1" dirty="0" smtClean="0">
                <a:ea typeface="Latha" pitchFamily="2"/>
                <a:cs typeface="Latha" pitchFamily="2"/>
              </a:rPr>
              <a:t/>
            </a:r>
            <a:br>
              <a:rPr lang="ta-IN" sz="4000" b="1" dirty="0" smtClean="0">
                <a:ea typeface="Latha" pitchFamily="2"/>
                <a:cs typeface="Latha" pitchFamily="2"/>
              </a:rPr>
            </a:br>
            <a:r>
              <a:rPr lang="en-US" sz="4000" b="1" dirty="0" smtClean="0"/>
              <a:t> through Audio </a:t>
            </a:r>
          </a:p>
        </p:txBody>
      </p:sp>
      <p:sp>
        <p:nvSpPr>
          <p:cNvPr id="27651" name="Rectangle 3"/>
          <p:cNvSpPr>
            <a:spLocks noGrp="1" noChangeArrowheads="1"/>
          </p:cNvSpPr>
          <p:nvPr>
            <p:ph type="body" sz="half" idx="1"/>
          </p:nvPr>
        </p:nvSpPr>
        <p:spPr>
          <a:xfrm>
            <a:off x="381000" y="1752600"/>
            <a:ext cx="8305800" cy="4838700"/>
          </a:xfrm>
        </p:spPr>
        <p:txBody>
          <a:bodyPr/>
          <a:lstStyle/>
          <a:p>
            <a:pPr algn="just" eaLnBrk="1" hangingPunct="1">
              <a:lnSpc>
                <a:spcPct val="150000"/>
              </a:lnSpc>
              <a:defRPr/>
            </a:pPr>
            <a:r>
              <a:rPr lang="en-US" sz="2400" dirty="0" smtClean="0"/>
              <a:t>Using audio medium, grammar, pronunciation, tongue movements can be accurately recorded. With the help of listeners own language audio files can be produced. And these audio files can be transferred into the modern gadgets like cell phone for further usage. </a:t>
            </a:r>
          </a:p>
          <a:p>
            <a:pPr algn="just" eaLnBrk="1" hangingPunct="1">
              <a:lnSpc>
                <a:spcPct val="150000"/>
              </a:lnSpc>
              <a:defRPr/>
            </a:pPr>
            <a:r>
              <a:rPr lang="en-US" sz="2400" dirty="0" smtClean="0"/>
              <a:t>It is believed that this type of audio file format helps in recording the apt traditional pronunciations, local slang, rising and lowering tones and expressions, thus bringing life to the language. </a:t>
            </a:r>
          </a:p>
        </p:txBody>
      </p:sp>
      <p:pic>
        <p:nvPicPr>
          <p:cNvPr id="14340" name="Picture 4" descr="audio_editor"/>
          <p:cNvPicPr>
            <a:picLocks noChangeAspect="1" noChangeArrowheads="1"/>
          </p:cNvPicPr>
          <p:nvPr>
            <p:ph sz="half" idx="2"/>
          </p:nvPr>
        </p:nvPicPr>
        <p:blipFill>
          <a:blip r:embed="rId2" cstate="print"/>
          <a:srcRect/>
          <a:stretch>
            <a:fillRect/>
          </a:stretch>
        </p:blipFill>
        <p:spPr>
          <a:xfrm>
            <a:off x="6705600" y="0"/>
            <a:ext cx="2438400" cy="16684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274638"/>
            <a:ext cx="7391400" cy="1143000"/>
          </a:xfrm>
        </p:spPr>
        <p:txBody>
          <a:bodyPr/>
          <a:lstStyle/>
          <a:p>
            <a:pPr eaLnBrk="1" hangingPunct="1">
              <a:defRPr/>
            </a:pPr>
            <a:r>
              <a:rPr lang="en-US" sz="4000" b="1" dirty="0" smtClean="0"/>
              <a:t>Teaching Tamil Language </a:t>
            </a:r>
            <a:r>
              <a:rPr lang="ta-IN" sz="4000" b="1" dirty="0" smtClean="0">
                <a:ea typeface="Latha" pitchFamily="2"/>
                <a:cs typeface="Latha" pitchFamily="2"/>
              </a:rPr>
              <a:t/>
            </a:r>
            <a:br>
              <a:rPr lang="ta-IN" sz="4000" b="1" dirty="0" smtClean="0">
                <a:ea typeface="Latha" pitchFamily="2"/>
                <a:cs typeface="Latha" pitchFamily="2"/>
              </a:rPr>
            </a:br>
            <a:r>
              <a:rPr lang="en-US" sz="4000" b="1" dirty="0" smtClean="0"/>
              <a:t>through Audio </a:t>
            </a:r>
          </a:p>
        </p:txBody>
      </p:sp>
      <p:sp>
        <p:nvSpPr>
          <p:cNvPr id="28675" name="Rectangle 3"/>
          <p:cNvSpPr>
            <a:spLocks noGrp="1" noChangeArrowheads="1"/>
          </p:cNvSpPr>
          <p:nvPr>
            <p:ph type="body" sz="half" idx="1"/>
          </p:nvPr>
        </p:nvSpPr>
        <p:spPr>
          <a:xfrm>
            <a:off x="381000" y="1943100"/>
            <a:ext cx="8382000" cy="4533900"/>
          </a:xfrm>
        </p:spPr>
        <p:txBody>
          <a:bodyPr/>
          <a:lstStyle/>
          <a:p>
            <a:pPr algn="just" eaLnBrk="1" hangingPunct="1">
              <a:defRPr/>
            </a:pPr>
            <a:r>
              <a:rPr lang="en-US" sz="3600" dirty="0" smtClean="0"/>
              <a:t>The significance of the oral tradition is that it has undergone changes in different stages and still it has not lost its importance. Therefore to teach a language using this format will always be appropriate. </a:t>
            </a:r>
          </a:p>
        </p:txBody>
      </p:sp>
      <p:pic>
        <p:nvPicPr>
          <p:cNvPr id="15364" name="Picture 4" descr="audio-learning"/>
          <p:cNvPicPr>
            <a:picLocks noChangeAspect="1" noChangeArrowheads="1"/>
          </p:cNvPicPr>
          <p:nvPr>
            <p:ph sz="half" idx="2"/>
          </p:nvPr>
        </p:nvPicPr>
        <p:blipFill>
          <a:blip r:embed="rId2" cstate="print"/>
          <a:srcRect/>
          <a:stretch>
            <a:fillRect/>
          </a:stretch>
        </p:blipFill>
        <p:spPr>
          <a:xfrm>
            <a:off x="0" y="0"/>
            <a:ext cx="1154113" cy="1905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5638800" cy="1143000"/>
          </a:xfrm>
        </p:spPr>
        <p:txBody>
          <a:bodyPr/>
          <a:lstStyle/>
          <a:p>
            <a:pPr eaLnBrk="1" hangingPunct="1">
              <a:defRPr/>
            </a:pPr>
            <a:r>
              <a:rPr lang="en-US" sz="4000" b="1" smtClean="0"/>
              <a:t>Teaching Tamil </a:t>
            </a:r>
            <a:r>
              <a:rPr lang="ta-IN" sz="4000" b="1" smtClean="0">
                <a:ea typeface="Latha" pitchFamily="2"/>
                <a:cs typeface="Latha" pitchFamily="2"/>
              </a:rPr>
              <a:t/>
            </a:r>
            <a:br>
              <a:rPr lang="ta-IN" sz="4000" b="1" smtClean="0">
                <a:ea typeface="Latha" pitchFamily="2"/>
                <a:cs typeface="Latha" pitchFamily="2"/>
              </a:rPr>
            </a:br>
            <a:r>
              <a:rPr lang="en-US" sz="4000" b="1" smtClean="0"/>
              <a:t>through Video</a:t>
            </a:r>
            <a:r>
              <a:rPr lang="en-US" sz="4000" smtClean="0"/>
              <a:t> </a:t>
            </a:r>
          </a:p>
        </p:txBody>
      </p:sp>
      <p:sp>
        <p:nvSpPr>
          <p:cNvPr id="29699" name="Rectangle 3"/>
          <p:cNvSpPr>
            <a:spLocks noGrp="1" noChangeArrowheads="1"/>
          </p:cNvSpPr>
          <p:nvPr>
            <p:ph type="body" sz="half" idx="1"/>
          </p:nvPr>
        </p:nvSpPr>
        <p:spPr>
          <a:xfrm>
            <a:off x="0" y="2667000"/>
            <a:ext cx="8686800" cy="4191000"/>
          </a:xfrm>
        </p:spPr>
        <p:txBody>
          <a:bodyPr/>
          <a:lstStyle/>
          <a:p>
            <a:pPr eaLnBrk="1" hangingPunct="1">
              <a:defRPr/>
            </a:pPr>
            <a:r>
              <a:rPr lang="en-US" sz="2800" smtClean="0"/>
              <a:t>The teaching of visual communication has got immense importance and it creates a greater impact. Today almost every one of us has witnessed still camera and video recorder. </a:t>
            </a:r>
          </a:p>
          <a:p>
            <a:pPr eaLnBrk="1" hangingPunct="1">
              <a:defRPr/>
            </a:pPr>
            <a:r>
              <a:rPr lang="en-US" sz="2800" smtClean="0"/>
              <a:t>In recent times the number of people who use camera in their mobile phones has considerably increased. Now it has become possible to teach language using video camera to those who know Tamil and to those who do not know Tamil. </a:t>
            </a:r>
          </a:p>
        </p:txBody>
      </p:sp>
      <p:pic>
        <p:nvPicPr>
          <p:cNvPr id="16388" name="Picture 4" descr="video_icon_full"/>
          <p:cNvPicPr>
            <a:picLocks noChangeAspect="1" noChangeArrowheads="1"/>
          </p:cNvPicPr>
          <p:nvPr>
            <p:ph sz="half" idx="2"/>
          </p:nvPr>
        </p:nvPicPr>
        <p:blipFill>
          <a:blip r:embed="rId2" cstate="print"/>
          <a:srcRect/>
          <a:stretch>
            <a:fillRect/>
          </a:stretch>
        </p:blipFill>
        <p:spPr>
          <a:xfrm>
            <a:off x="6705600" y="0"/>
            <a:ext cx="2628900" cy="26289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667000" y="274638"/>
            <a:ext cx="6019800" cy="1143000"/>
          </a:xfrm>
        </p:spPr>
        <p:txBody>
          <a:bodyPr/>
          <a:lstStyle/>
          <a:p>
            <a:pPr eaLnBrk="1" hangingPunct="1">
              <a:defRPr/>
            </a:pPr>
            <a:r>
              <a:rPr lang="en-US" sz="4000" b="1" smtClean="0"/>
              <a:t>Teaching Tamil </a:t>
            </a:r>
            <a:r>
              <a:rPr lang="ta-IN" sz="4000" b="1" smtClean="0">
                <a:ea typeface="Latha" pitchFamily="2"/>
                <a:cs typeface="Latha" pitchFamily="2"/>
              </a:rPr>
              <a:t/>
            </a:r>
            <a:br>
              <a:rPr lang="ta-IN" sz="4000" b="1" smtClean="0">
                <a:ea typeface="Latha" pitchFamily="2"/>
                <a:cs typeface="Latha" pitchFamily="2"/>
              </a:rPr>
            </a:br>
            <a:r>
              <a:rPr lang="en-US" sz="4000" b="1" smtClean="0"/>
              <a:t>through Video</a:t>
            </a:r>
          </a:p>
        </p:txBody>
      </p:sp>
      <p:sp>
        <p:nvSpPr>
          <p:cNvPr id="30723" name="Rectangle 3"/>
          <p:cNvSpPr>
            <a:spLocks noGrp="1" noChangeArrowheads="1"/>
          </p:cNvSpPr>
          <p:nvPr>
            <p:ph type="body" sz="half" idx="1"/>
          </p:nvPr>
        </p:nvSpPr>
        <p:spPr>
          <a:xfrm>
            <a:off x="457200" y="2133600"/>
            <a:ext cx="8382000" cy="4533900"/>
          </a:xfrm>
        </p:spPr>
        <p:txBody>
          <a:bodyPr/>
          <a:lstStyle/>
          <a:p>
            <a:pPr algn="just" eaLnBrk="1" hangingPunct="1">
              <a:lnSpc>
                <a:spcPct val="150000"/>
              </a:lnSpc>
              <a:defRPr/>
            </a:pPr>
            <a:r>
              <a:rPr lang="en-US" sz="2000" dirty="0" smtClean="0"/>
              <a:t>Lessons can be offered through video camera like traditional method, without any doubt it is not going to bear fruit in any way. But if video combined with text created by using software like flash, truly it will have heaps of benefits. </a:t>
            </a:r>
          </a:p>
          <a:p>
            <a:pPr algn="just" eaLnBrk="1" hangingPunct="1">
              <a:lnSpc>
                <a:spcPct val="150000"/>
              </a:lnSpc>
              <a:defRPr/>
            </a:pPr>
            <a:r>
              <a:rPr lang="en-US" sz="2000" dirty="0" smtClean="0"/>
              <a:t>This type of video can be easily edited using open source software. For example, the software Wax has the capacity to add 2D and 3D effects to the video during the editing process. This software is user-friendly and even beginners can work on it. Converters can be used for converting the formats This software can also be used for creating contents for the video.</a:t>
            </a:r>
          </a:p>
        </p:txBody>
      </p:sp>
      <p:pic>
        <p:nvPicPr>
          <p:cNvPr id="17412" name="Picture 4" descr="YOUTUBE"/>
          <p:cNvPicPr>
            <a:picLocks noChangeAspect="1" noChangeArrowheads="1"/>
          </p:cNvPicPr>
          <p:nvPr>
            <p:ph sz="half" idx="2"/>
          </p:nvPr>
        </p:nvPicPr>
        <p:blipFill>
          <a:blip r:embed="rId2" cstate="print"/>
          <a:srcRect/>
          <a:stretch>
            <a:fillRect/>
          </a:stretch>
        </p:blipFill>
        <p:spPr>
          <a:xfrm>
            <a:off x="152400" y="147638"/>
            <a:ext cx="2286000" cy="1909762"/>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4000" b="1" smtClean="0"/>
              <a:t>Teaching Tamil through Video</a:t>
            </a:r>
          </a:p>
        </p:txBody>
      </p:sp>
      <p:sp>
        <p:nvSpPr>
          <p:cNvPr id="31747" name="Rectangle 3"/>
          <p:cNvSpPr>
            <a:spLocks noGrp="1" noChangeArrowheads="1"/>
          </p:cNvSpPr>
          <p:nvPr>
            <p:ph type="body" sz="half" idx="1"/>
          </p:nvPr>
        </p:nvSpPr>
        <p:spPr/>
        <p:txBody>
          <a:bodyPr/>
          <a:lstStyle/>
          <a:p>
            <a:pPr eaLnBrk="1" hangingPunct="1">
              <a:lnSpc>
                <a:spcPct val="80000"/>
              </a:lnSpc>
              <a:defRPr/>
            </a:pPr>
            <a:endParaRPr lang="ta-IN" sz="1800" dirty="0" smtClean="0">
              <a:ea typeface="Latha" pitchFamily="2"/>
              <a:cs typeface="Latha" pitchFamily="2"/>
            </a:endParaRPr>
          </a:p>
          <a:p>
            <a:pPr eaLnBrk="1" hangingPunct="1">
              <a:lnSpc>
                <a:spcPct val="80000"/>
              </a:lnSpc>
              <a:defRPr/>
            </a:pPr>
            <a:r>
              <a:rPr lang="en-US" dirty="0" smtClean="0"/>
              <a:t>Using video for teaching Tamil will create transformation on the learners. </a:t>
            </a:r>
          </a:p>
          <a:p>
            <a:pPr eaLnBrk="1" hangingPunct="1">
              <a:lnSpc>
                <a:spcPct val="80000"/>
              </a:lnSpc>
              <a:defRPr/>
            </a:pPr>
            <a:endParaRPr lang="en-US" dirty="0" smtClean="0"/>
          </a:p>
          <a:p>
            <a:pPr eaLnBrk="1" hangingPunct="1">
              <a:lnSpc>
                <a:spcPct val="80000"/>
              </a:lnSpc>
              <a:defRPr/>
            </a:pPr>
            <a:r>
              <a:rPr lang="en-US" dirty="0" smtClean="0"/>
              <a:t>Therefore text and audio visual should be blended together for the effective learning.</a:t>
            </a:r>
          </a:p>
        </p:txBody>
      </p:sp>
      <p:pic>
        <p:nvPicPr>
          <p:cNvPr id="18436" name="Picture 4" descr="VIDEO1"/>
          <p:cNvPicPr>
            <a:picLocks noChangeAspect="1" noChangeArrowheads="1"/>
          </p:cNvPicPr>
          <p:nvPr>
            <p:ph sz="half" idx="2"/>
          </p:nvPr>
        </p:nvPicPr>
        <p:blipFill>
          <a:blip r:embed="rId2" cstate="print"/>
          <a:srcRect/>
          <a:stretch>
            <a:fillRect/>
          </a:stretch>
        </p:blipFill>
        <p:spPr>
          <a:xfrm>
            <a:off x="5487988" y="1600200"/>
            <a:ext cx="2359025" cy="45339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274638"/>
            <a:ext cx="6477000" cy="1143000"/>
          </a:xfrm>
        </p:spPr>
        <p:txBody>
          <a:bodyPr/>
          <a:lstStyle/>
          <a:p>
            <a:pPr eaLnBrk="1" hangingPunct="1">
              <a:defRPr/>
            </a:pPr>
            <a:r>
              <a:rPr lang="en-US" sz="4000" b="1" dirty="0" smtClean="0"/>
              <a:t>Comics and Comic strips in teaching Tamil</a:t>
            </a:r>
            <a:r>
              <a:rPr lang="en-US" sz="4000" dirty="0" smtClean="0"/>
              <a:t> </a:t>
            </a:r>
          </a:p>
        </p:txBody>
      </p:sp>
      <p:sp>
        <p:nvSpPr>
          <p:cNvPr id="32771" name="Rectangle 3"/>
          <p:cNvSpPr>
            <a:spLocks noGrp="1" noChangeArrowheads="1"/>
          </p:cNvSpPr>
          <p:nvPr>
            <p:ph type="body" sz="half" idx="1"/>
          </p:nvPr>
        </p:nvSpPr>
        <p:spPr>
          <a:xfrm>
            <a:off x="228600" y="2095500"/>
            <a:ext cx="8686800" cy="4533900"/>
          </a:xfrm>
        </p:spPr>
        <p:txBody>
          <a:bodyPr/>
          <a:lstStyle/>
          <a:p>
            <a:pPr eaLnBrk="1" hangingPunct="1">
              <a:lnSpc>
                <a:spcPct val="80000"/>
              </a:lnSpc>
              <a:defRPr/>
            </a:pPr>
            <a:r>
              <a:rPr lang="en-US" sz="2300" dirty="0" smtClean="0"/>
              <a:t>2D and 3D pictures and motion pictures software helps us greatly in the following works and might have greater impact on the learners.</a:t>
            </a:r>
          </a:p>
          <a:p>
            <a:pPr eaLnBrk="1" hangingPunct="1">
              <a:lnSpc>
                <a:spcPct val="80000"/>
              </a:lnSpc>
              <a:buFont typeface="Wingdings" pitchFamily="2" charset="2"/>
              <a:buNone/>
              <a:defRPr/>
            </a:pPr>
            <a:r>
              <a:rPr lang="en-US" sz="2300" dirty="0" smtClean="0"/>
              <a:t>For example,</a:t>
            </a:r>
            <a:endParaRPr lang="ta-IN" sz="2300" dirty="0" smtClean="0">
              <a:ea typeface="Latha" pitchFamily="2"/>
              <a:cs typeface="Latha" pitchFamily="2"/>
            </a:endParaRPr>
          </a:p>
          <a:p>
            <a:pPr eaLnBrk="1" hangingPunct="1">
              <a:lnSpc>
                <a:spcPct val="80000"/>
              </a:lnSpc>
              <a:defRPr/>
            </a:pPr>
            <a:r>
              <a:rPr lang="en-US" sz="2300" dirty="0" smtClean="0"/>
              <a:t>creating models to describe a hypothesis found in Tamil education  </a:t>
            </a:r>
          </a:p>
          <a:p>
            <a:pPr eaLnBrk="1" hangingPunct="1">
              <a:lnSpc>
                <a:spcPct val="80000"/>
              </a:lnSpc>
              <a:defRPr/>
            </a:pPr>
            <a:r>
              <a:rPr lang="en-US" sz="2300" dirty="0" smtClean="0"/>
              <a:t>demonstrating science and technology through explanatory pictures</a:t>
            </a:r>
          </a:p>
          <a:p>
            <a:pPr eaLnBrk="1" hangingPunct="1">
              <a:lnSpc>
                <a:spcPct val="80000"/>
              </a:lnSpc>
              <a:defRPr/>
            </a:pPr>
            <a:r>
              <a:rPr lang="en-US" sz="2300" dirty="0" smtClean="0"/>
              <a:t>to draw diagrams related to mathematics and economics</a:t>
            </a:r>
          </a:p>
          <a:p>
            <a:pPr eaLnBrk="1" hangingPunct="1">
              <a:lnSpc>
                <a:spcPct val="80000"/>
              </a:lnSpc>
              <a:defRPr/>
            </a:pPr>
            <a:r>
              <a:rPr lang="en-US" sz="2300" dirty="0" smtClean="0"/>
              <a:t>to explain an activity through motion pictures</a:t>
            </a:r>
          </a:p>
          <a:p>
            <a:pPr eaLnBrk="1" hangingPunct="1">
              <a:lnSpc>
                <a:spcPct val="80000"/>
              </a:lnSpc>
              <a:defRPr/>
            </a:pPr>
            <a:r>
              <a:rPr lang="en-US" sz="2300" dirty="0" smtClean="0"/>
              <a:t>to narrate a comic stories</a:t>
            </a:r>
          </a:p>
          <a:p>
            <a:pPr eaLnBrk="1" hangingPunct="1">
              <a:lnSpc>
                <a:spcPct val="80000"/>
              </a:lnSpc>
              <a:defRPr/>
            </a:pPr>
            <a:r>
              <a:rPr lang="en-US" sz="2300" dirty="0" smtClean="0"/>
              <a:t>to draw cartoons</a:t>
            </a:r>
          </a:p>
          <a:p>
            <a:pPr eaLnBrk="1" hangingPunct="1">
              <a:lnSpc>
                <a:spcPct val="80000"/>
              </a:lnSpc>
              <a:defRPr/>
            </a:pPr>
            <a:r>
              <a:rPr lang="en-US" sz="2300" dirty="0" smtClean="0"/>
              <a:t>to create 2D and 3D animation movies according to the story</a:t>
            </a:r>
          </a:p>
          <a:p>
            <a:pPr eaLnBrk="1" hangingPunct="1">
              <a:lnSpc>
                <a:spcPct val="80000"/>
              </a:lnSpc>
              <a:buFont typeface="Wingdings" pitchFamily="2" charset="2"/>
              <a:buNone/>
              <a:defRPr/>
            </a:pPr>
            <a:endParaRPr lang="en-US" sz="2300" dirty="0" smtClean="0">
              <a:ea typeface="Latha" pitchFamily="2"/>
              <a:cs typeface="Latha" pitchFamily="2"/>
            </a:endParaRPr>
          </a:p>
        </p:txBody>
      </p:sp>
      <p:pic>
        <p:nvPicPr>
          <p:cNvPr id="19460" name="Picture 4" descr="2d3d"/>
          <p:cNvPicPr>
            <a:picLocks noChangeAspect="1" noChangeArrowheads="1"/>
          </p:cNvPicPr>
          <p:nvPr>
            <p:ph sz="half" idx="2"/>
          </p:nvPr>
        </p:nvPicPr>
        <p:blipFill>
          <a:blip r:embed="rId2" cstate="print"/>
          <a:srcRect/>
          <a:stretch>
            <a:fillRect/>
          </a:stretch>
        </p:blipFill>
        <p:spPr>
          <a:xfrm>
            <a:off x="0" y="0"/>
            <a:ext cx="1638300" cy="1828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6934200" cy="2057400"/>
          </a:xfrm>
        </p:spPr>
        <p:txBody>
          <a:bodyPr/>
          <a:lstStyle/>
          <a:p>
            <a:pPr eaLnBrk="1" hangingPunct="1">
              <a:defRPr/>
            </a:pPr>
            <a:r>
              <a:rPr lang="en-US" sz="4000" b="1" dirty="0" smtClean="0"/>
              <a:t>Comics and Comic strips in teaching Tamil</a:t>
            </a:r>
          </a:p>
        </p:txBody>
      </p:sp>
      <p:sp>
        <p:nvSpPr>
          <p:cNvPr id="33795" name="Rectangle 3"/>
          <p:cNvSpPr>
            <a:spLocks noGrp="1" noChangeArrowheads="1"/>
          </p:cNvSpPr>
          <p:nvPr>
            <p:ph type="body" sz="half" idx="1"/>
          </p:nvPr>
        </p:nvSpPr>
        <p:spPr>
          <a:xfrm>
            <a:off x="228600" y="2438400"/>
            <a:ext cx="8534400" cy="4267200"/>
          </a:xfrm>
        </p:spPr>
        <p:txBody>
          <a:bodyPr/>
          <a:lstStyle/>
          <a:p>
            <a:pPr algn="just" eaLnBrk="1" hangingPunct="1">
              <a:lnSpc>
                <a:spcPct val="150000"/>
              </a:lnSpc>
              <a:defRPr/>
            </a:pPr>
            <a:r>
              <a:rPr lang="en-US" sz="2400" i="1" dirty="0" smtClean="0"/>
              <a:t>Motion Builders</a:t>
            </a:r>
            <a:r>
              <a:rPr lang="en-US" sz="2400" dirty="0" smtClean="0"/>
              <a:t> (Personal Learning Edition) - helps professionals and 3D animators, Even this software can be used for teaching Tamil language through 3D animation. </a:t>
            </a:r>
            <a:endParaRPr lang="en-US" sz="2400" i="1" dirty="0" smtClean="0"/>
          </a:p>
          <a:p>
            <a:pPr algn="just" eaLnBrk="1" hangingPunct="1">
              <a:lnSpc>
                <a:spcPct val="150000"/>
              </a:lnSpc>
              <a:defRPr/>
            </a:pPr>
            <a:r>
              <a:rPr lang="en-US" sz="2400" i="1" dirty="0" smtClean="0"/>
              <a:t>Bryce 3.5</a:t>
            </a:r>
            <a:r>
              <a:rPr lang="en-US" sz="2400" dirty="0" smtClean="0"/>
              <a:t> is another kind of 3D animation software which goes very handy even for the new users, thus making possible use of 3D models. 3D models too can be easily created for teaching Tamil language</a:t>
            </a:r>
            <a:r>
              <a:rPr lang="en-US" sz="2800" dirty="0" smtClean="0"/>
              <a:t>. </a:t>
            </a:r>
          </a:p>
        </p:txBody>
      </p:sp>
      <p:pic>
        <p:nvPicPr>
          <p:cNvPr id="20484" name="Picture 4" descr="COMIC STRIPE"/>
          <p:cNvPicPr>
            <a:picLocks noChangeAspect="1" noChangeArrowheads="1"/>
          </p:cNvPicPr>
          <p:nvPr>
            <p:ph sz="half" idx="2"/>
          </p:nvPr>
        </p:nvPicPr>
        <p:blipFill>
          <a:blip r:embed="rId2" cstate="print"/>
          <a:srcRect/>
          <a:stretch>
            <a:fillRect/>
          </a:stretch>
        </p:blipFill>
        <p:spPr>
          <a:xfrm>
            <a:off x="7378700" y="0"/>
            <a:ext cx="1765300" cy="22860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90800" y="152400"/>
            <a:ext cx="6477000" cy="1782763"/>
          </a:xfrm>
        </p:spPr>
        <p:txBody>
          <a:bodyPr/>
          <a:lstStyle/>
          <a:p>
            <a:pPr eaLnBrk="1" hangingPunct="1">
              <a:defRPr/>
            </a:pPr>
            <a:r>
              <a:rPr lang="en-US" sz="4000" b="1" smtClean="0"/>
              <a:t>Role of Comics and </a:t>
            </a:r>
            <a:r>
              <a:rPr lang="ta-IN" sz="4000" b="1" smtClean="0">
                <a:ea typeface="Latha" pitchFamily="2"/>
                <a:cs typeface="Latha" pitchFamily="2"/>
              </a:rPr>
              <a:t/>
            </a:r>
            <a:br>
              <a:rPr lang="ta-IN" sz="4000" b="1" smtClean="0">
                <a:ea typeface="Latha" pitchFamily="2"/>
                <a:cs typeface="Latha" pitchFamily="2"/>
              </a:rPr>
            </a:br>
            <a:r>
              <a:rPr lang="en-US" sz="4000" b="1" smtClean="0"/>
              <a:t>Comic strips in </a:t>
            </a:r>
            <a:r>
              <a:rPr lang="ta-IN" sz="4000" b="1" smtClean="0">
                <a:ea typeface="Latha" pitchFamily="2"/>
                <a:cs typeface="Latha" pitchFamily="2"/>
              </a:rPr>
              <a:t/>
            </a:r>
            <a:br>
              <a:rPr lang="ta-IN" sz="4000" b="1" smtClean="0">
                <a:ea typeface="Latha" pitchFamily="2"/>
                <a:cs typeface="Latha" pitchFamily="2"/>
              </a:rPr>
            </a:br>
            <a:r>
              <a:rPr lang="en-US" sz="4000" b="1" smtClean="0"/>
              <a:t>teaching Tamil</a:t>
            </a:r>
          </a:p>
        </p:txBody>
      </p:sp>
      <p:sp>
        <p:nvSpPr>
          <p:cNvPr id="34819" name="Rectangle 3"/>
          <p:cNvSpPr>
            <a:spLocks noGrp="1" noChangeArrowheads="1"/>
          </p:cNvSpPr>
          <p:nvPr>
            <p:ph type="body" sz="half" idx="1"/>
          </p:nvPr>
        </p:nvSpPr>
        <p:spPr>
          <a:xfrm>
            <a:off x="381000" y="2324100"/>
            <a:ext cx="8534400" cy="4229100"/>
          </a:xfrm>
        </p:spPr>
        <p:txBody>
          <a:bodyPr/>
          <a:lstStyle/>
          <a:p>
            <a:pPr algn="just" eaLnBrk="1" hangingPunct="1">
              <a:lnSpc>
                <a:spcPct val="150000"/>
              </a:lnSpc>
              <a:defRPr/>
            </a:pPr>
            <a:r>
              <a:rPr lang="en-US" sz="2400" i="1" dirty="0" smtClean="0"/>
              <a:t>Scribers Desktop Publishing</a:t>
            </a:r>
            <a:r>
              <a:rPr lang="en-US" sz="2400" dirty="0" smtClean="0"/>
              <a:t> is commanding software. Using this software, all sorts of texts can be created. This software will be of great help in educating Tamil through 2D animation. </a:t>
            </a:r>
            <a:endParaRPr lang="en-US" sz="2400" i="1" dirty="0" smtClean="0"/>
          </a:p>
          <a:p>
            <a:pPr algn="just" eaLnBrk="1" hangingPunct="1">
              <a:lnSpc>
                <a:spcPct val="150000"/>
              </a:lnSpc>
              <a:defRPr/>
            </a:pPr>
            <a:r>
              <a:rPr lang="en-US" sz="2400" i="1" dirty="0" smtClean="0"/>
              <a:t>Smooth Draw NX</a:t>
            </a:r>
            <a:r>
              <a:rPr lang="en-US" sz="2400" dirty="0" smtClean="0"/>
              <a:t> is a 2D animation software. High quality drawing and hand drawings can be made from this software. A number of tools like brush, pencil, pen tool are available in this software. </a:t>
            </a:r>
          </a:p>
        </p:txBody>
      </p:sp>
      <p:pic>
        <p:nvPicPr>
          <p:cNvPr id="21508" name="Picture 4" descr="COMIC STRIPE1"/>
          <p:cNvPicPr>
            <a:picLocks noChangeAspect="1" noChangeArrowheads="1"/>
          </p:cNvPicPr>
          <p:nvPr>
            <p:ph sz="half" idx="2"/>
          </p:nvPr>
        </p:nvPicPr>
        <p:blipFill>
          <a:blip r:embed="rId2" cstate="print"/>
          <a:srcRect/>
          <a:stretch>
            <a:fillRect/>
          </a:stretch>
        </p:blipFill>
        <p:spPr>
          <a:xfrm>
            <a:off x="76200" y="76200"/>
            <a:ext cx="2438400" cy="2209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smtClean="0"/>
              <a:t>Outline</a:t>
            </a:r>
            <a:r>
              <a:rPr lang="en-US" smtClean="0"/>
              <a:t> </a:t>
            </a:r>
          </a:p>
        </p:txBody>
      </p:sp>
      <p:sp>
        <p:nvSpPr>
          <p:cNvPr id="12291" name="Rectangle 3"/>
          <p:cNvSpPr>
            <a:spLocks noGrp="1" noChangeArrowheads="1"/>
          </p:cNvSpPr>
          <p:nvPr>
            <p:ph type="body" sz="half" idx="1"/>
          </p:nvPr>
        </p:nvSpPr>
        <p:spPr>
          <a:xfrm>
            <a:off x="685800" y="1295400"/>
            <a:ext cx="7924800" cy="5181600"/>
          </a:xfrm>
        </p:spPr>
        <p:txBody>
          <a:bodyPr/>
          <a:lstStyle/>
          <a:p>
            <a:pPr eaLnBrk="1" hangingPunct="1">
              <a:lnSpc>
                <a:spcPct val="150000"/>
              </a:lnSpc>
              <a:defRPr/>
            </a:pPr>
            <a:r>
              <a:rPr lang="en-US" sz="2400" dirty="0" smtClean="0"/>
              <a:t>Aim</a:t>
            </a:r>
          </a:p>
          <a:p>
            <a:pPr eaLnBrk="1" hangingPunct="1">
              <a:lnSpc>
                <a:spcPct val="150000"/>
              </a:lnSpc>
              <a:defRPr/>
            </a:pPr>
            <a:r>
              <a:rPr lang="en-US" sz="2400" dirty="0" smtClean="0"/>
              <a:t>Role of Multi Media in Teaching Tamil</a:t>
            </a:r>
          </a:p>
          <a:p>
            <a:pPr eaLnBrk="1" hangingPunct="1">
              <a:lnSpc>
                <a:spcPct val="150000"/>
              </a:lnSpc>
              <a:defRPr/>
            </a:pPr>
            <a:r>
              <a:rPr lang="en-US" sz="2400" dirty="0" smtClean="0"/>
              <a:t>Teaching Tamil Language through Audio    </a:t>
            </a:r>
          </a:p>
          <a:p>
            <a:pPr eaLnBrk="1" hangingPunct="1">
              <a:lnSpc>
                <a:spcPct val="150000"/>
              </a:lnSpc>
              <a:defRPr/>
            </a:pPr>
            <a:r>
              <a:rPr lang="en-US" sz="2400" dirty="0" smtClean="0"/>
              <a:t>Teaching Tamil through Video </a:t>
            </a:r>
          </a:p>
          <a:p>
            <a:pPr eaLnBrk="1" hangingPunct="1">
              <a:lnSpc>
                <a:spcPct val="150000"/>
              </a:lnSpc>
              <a:defRPr/>
            </a:pPr>
            <a:r>
              <a:rPr lang="en-US" sz="2400" dirty="0" smtClean="0"/>
              <a:t>Role of Comics and Comic strips in Teaching Tamil      </a:t>
            </a:r>
          </a:p>
          <a:p>
            <a:pPr eaLnBrk="1" hangingPunct="1">
              <a:lnSpc>
                <a:spcPct val="150000"/>
              </a:lnSpc>
              <a:defRPr/>
            </a:pPr>
            <a:r>
              <a:rPr lang="en-US" sz="2400" dirty="0" smtClean="0"/>
              <a:t>Teaching Tamil through Internet   </a:t>
            </a:r>
            <a:endParaRPr lang="ta-IN" sz="2400" dirty="0" smtClean="0"/>
          </a:p>
          <a:p>
            <a:pPr eaLnBrk="1" hangingPunct="1">
              <a:lnSpc>
                <a:spcPct val="150000"/>
              </a:lnSpc>
              <a:defRPr/>
            </a:pPr>
            <a:r>
              <a:rPr lang="en-US" sz="2400" dirty="0" smtClean="0"/>
              <a:t>Challenges in using Multimedia in the Internet</a:t>
            </a:r>
          </a:p>
          <a:p>
            <a:pPr eaLnBrk="1" hangingPunct="1">
              <a:lnSpc>
                <a:spcPct val="150000"/>
              </a:lnSpc>
              <a:defRPr/>
            </a:pPr>
            <a:r>
              <a:rPr lang="en-US" sz="2400" dirty="0" smtClean="0"/>
              <a:t>Conclusion</a:t>
            </a:r>
          </a:p>
        </p:txBody>
      </p:sp>
      <p:pic>
        <p:nvPicPr>
          <p:cNvPr id="4100" name="Picture 5" descr="blue_computer_speed"/>
          <p:cNvPicPr>
            <a:picLocks noChangeAspect="1" noChangeArrowheads="1"/>
          </p:cNvPicPr>
          <p:nvPr>
            <p:ph sz="half" idx="2"/>
          </p:nvPr>
        </p:nvPicPr>
        <p:blipFill>
          <a:blip r:embed="rId2" cstate="print"/>
          <a:srcRect/>
          <a:stretch>
            <a:fillRect/>
          </a:stretch>
        </p:blipFill>
        <p:spPr>
          <a:xfrm>
            <a:off x="7732713" y="0"/>
            <a:ext cx="1411287" cy="1524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74638"/>
            <a:ext cx="6248400" cy="1630362"/>
          </a:xfrm>
        </p:spPr>
        <p:txBody>
          <a:bodyPr/>
          <a:lstStyle/>
          <a:p>
            <a:pPr eaLnBrk="1" hangingPunct="1">
              <a:defRPr/>
            </a:pPr>
            <a:r>
              <a:rPr lang="en-US" sz="4000" b="1" dirty="0" smtClean="0"/>
              <a:t>Comics and Comic strips in</a:t>
            </a:r>
            <a:r>
              <a:rPr lang="en-US" sz="4000" b="1" dirty="0" smtClean="0">
                <a:cs typeface="Latha" pitchFamily="2"/>
              </a:rPr>
              <a:t> </a:t>
            </a:r>
            <a:r>
              <a:rPr lang="en-US" sz="4000" b="1" dirty="0" smtClean="0"/>
              <a:t>teaching Tamil</a:t>
            </a:r>
          </a:p>
        </p:txBody>
      </p:sp>
      <p:sp>
        <p:nvSpPr>
          <p:cNvPr id="35843" name="Rectangle 3"/>
          <p:cNvSpPr>
            <a:spLocks noGrp="1" noChangeArrowheads="1"/>
          </p:cNvSpPr>
          <p:nvPr>
            <p:ph type="body" sz="half" idx="1"/>
          </p:nvPr>
        </p:nvSpPr>
        <p:spPr>
          <a:xfrm>
            <a:off x="304800" y="2247900"/>
            <a:ext cx="8382000" cy="4533900"/>
          </a:xfrm>
        </p:spPr>
        <p:txBody>
          <a:bodyPr/>
          <a:lstStyle/>
          <a:p>
            <a:pPr algn="just" eaLnBrk="1" hangingPunct="1">
              <a:lnSpc>
                <a:spcPct val="150000"/>
              </a:lnSpc>
              <a:defRPr/>
            </a:pPr>
            <a:r>
              <a:rPr lang="en-US" sz="2400" i="1" dirty="0" err="1" smtClean="0"/>
              <a:t>Pixia</a:t>
            </a:r>
            <a:r>
              <a:rPr lang="en-US" sz="2400" i="1" dirty="0" smtClean="0"/>
              <a:t> </a:t>
            </a:r>
            <a:r>
              <a:rPr lang="en-US" sz="2400" dirty="0" smtClean="0"/>
              <a:t>is used for drawing. In this software there are various tools layers, brushes, masking tools, light correction included for better quality outputs. Insight Point – this software can be used for internet and graphics. </a:t>
            </a:r>
          </a:p>
          <a:p>
            <a:pPr algn="just" eaLnBrk="1" hangingPunct="1">
              <a:lnSpc>
                <a:spcPct val="150000"/>
              </a:lnSpc>
              <a:defRPr/>
            </a:pPr>
            <a:r>
              <a:rPr lang="en-US" sz="2400" dirty="0" smtClean="0"/>
              <a:t>Using this software our thought can be brought into texts and graphics. This software can also be of immense assistant to make 2D and 3D graphics for teaching Tamil language. </a:t>
            </a:r>
          </a:p>
        </p:txBody>
      </p:sp>
      <p:pic>
        <p:nvPicPr>
          <p:cNvPr id="22532" name="Picture 4" descr="comic stripe2"/>
          <p:cNvPicPr>
            <a:picLocks noChangeAspect="1" noChangeArrowheads="1"/>
          </p:cNvPicPr>
          <p:nvPr>
            <p:ph sz="half" idx="2"/>
          </p:nvPr>
        </p:nvPicPr>
        <p:blipFill>
          <a:blip r:embed="rId2" cstate="print"/>
          <a:srcRect/>
          <a:stretch>
            <a:fillRect/>
          </a:stretch>
        </p:blipFill>
        <p:spPr>
          <a:xfrm>
            <a:off x="7086600" y="152400"/>
            <a:ext cx="1981200" cy="17145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0" y="274638"/>
            <a:ext cx="5638800" cy="1401762"/>
          </a:xfrm>
        </p:spPr>
        <p:txBody>
          <a:bodyPr/>
          <a:lstStyle/>
          <a:p>
            <a:pPr eaLnBrk="1" hangingPunct="1">
              <a:defRPr/>
            </a:pPr>
            <a:r>
              <a:rPr lang="en-US" sz="4000" b="1" smtClean="0"/>
              <a:t>Teaching Tamil through internet</a:t>
            </a:r>
            <a:r>
              <a:rPr lang="en-US" sz="4000" smtClean="0"/>
              <a:t> </a:t>
            </a:r>
          </a:p>
        </p:txBody>
      </p:sp>
      <p:sp>
        <p:nvSpPr>
          <p:cNvPr id="36867" name="Rectangle 3"/>
          <p:cNvSpPr>
            <a:spLocks noGrp="1" noChangeArrowheads="1"/>
          </p:cNvSpPr>
          <p:nvPr>
            <p:ph type="body" sz="half" idx="1"/>
          </p:nvPr>
        </p:nvSpPr>
        <p:spPr>
          <a:xfrm>
            <a:off x="0" y="1981200"/>
            <a:ext cx="8458200" cy="4533900"/>
          </a:xfrm>
        </p:spPr>
        <p:txBody>
          <a:bodyPr/>
          <a:lstStyle/>
          <a:p>
            <a:pPr algn="just" eaLnBrk="1" hangingPunct="1">
              <a:lnSpc>
                <a:spcPct val="150000"/>
              </a:lnSpc>
              <a:defRPr/>
            </a:pPr>
            <a:r>
              <a:rPr lang="en-US" sz="2400" dirty="0" smtClean="0"/>
              <a:t>Internet acts as bridge for connecting all the media together. In today’s scenario, web blogs and social net working websites work as major sources of alternative Mass media. </a:t>
            </a:r>
          </a:p>
          <a:p>
            <a:pPr algn="just" eaLnBrk="1" hangingPunct="1">
              <a:lnSpc>
                <a:spcPct val="150000"/>
              </a:lnSpc>
              <a:defRPr/>
            </a:pPr>
            <a:r>
              <a:rPr lang="en-US" sz="2400" dirty="0" smtClean="0"/>
              <a:t>Web blogs and social networking web sites play a significant role in imparting Tamil education all over the world in different forms-audio, video, 2D, 3D and motion pictures, etc. </a:t>
            </a:r>
          </a:p>
        </p:txBody>
      </p:sp>
      <p:pic>
        <p:nvPicPr>
          <p:cNvPr id="23556" name="Picture 4"/>
          <p:cNvPicPr>
            <a:picLocks noChangeAspect="1" noChangeArrowheads="1"/>
          </p:cNvPicPr>
          <p:nvPr>
            <p:ph sz="half" idx="2"/>
          </p:nvPr>
        </p:nvPicPr>
        <p:blipFill>
          <a:blip r:embed="rId2" cstate="print"/>
          <a:srcRect l="16982" t="18869" r="13208" b="19182"/>
          <a:stretch>
            <a:fillRect/>
          </a:stretch>
        </p:blipFill>
        <p:spPr>
          <a:xfrm>
            <a:off x="0" y="0"/>
            <a:ext cx="2819400" cy="187642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5105400" cy="1905000"/>
          </a:xfrm>
        </p:spPr>
        <p:txBody>
          <a:bodyPr/>
          <a:lstStyle/>
          <a:p>
            <a:pPr eaLnBrk="1" hangingPunct="1">
              <a:defRPr/>
            </a:pPr>
            <a:r>
              <a:rPr lang="en-US" b="1" smtClean="0"/>
              <a:t>Teaching Tamil </a:t>
            </a:r>
            <a:r>
              <a:rPr lang="ta-IN" b="1" smtClean="0">
                <a:ea typeface="Latha" pitchFamily="2"/>
                <a:cs typeface="Latha" pitchFamily="2"/>
              </a:rPr>
              <a:t/>
            </a:r>
            <a:br>
              <a:rPr lang="ta-IN" b="1" smtClean="0">
                <a:ea typeface="Latha" pitchFamily="2"/>
                <a:cs typeface="Latha" pitchFamily="2"/>
              </a:rPr>
            </a:br>
            <a:r>
              <a:rPr lang="en-US" b="1" smtClean="0"/>
              <a:t>through internet</a:t>
            </a:r>
          </a:p>
        </p:txBody>
      </p:sp>
      <p:sp>
        <p:nvSpPr>
          <p:cNvPr id="37891" name="Rectangle 3"/>
          <p:cNvSpPr>
            <a:spLocks noGrp="1" noChangeArrowheads="1"/>
          </p:cNvSpPr>
          <p:nvPr>
            <p:ph type="body" sz="half" idx="1"/>
          </p:nvPr>
        </p:nvSpPr>
        <p:spPr>
          <a:xfrm>
            <a:off x="0" y="3009900"/>
            <a:ext cx="8991600" cy="3848100"/>
          </a:xfrm>
        </p:spPr>
        <p:txBody>
          <a:bodyPr/>
          <a:lstStyle/>
          <a:p>
            <a:pPr algn="just" eaLnBrk="1" hangingPunct="1">
              <a:lnSpc>
                <a:spcPct val="150000"/>
              </a:lnSpc>
              <a:defRPr/>
            </a:pPr>
            <a:r>
              <a:rPr lang="en-US" sz="2400" dirty="0" smtClean="0"/>
              <a:t>One can easily share what he/she has in his/her mobile phone, computer and recorder to a large number of people through web blogs and social networking websites.</a:t>
            </a:r>
          </a:p>
          <a:p>
            <a:pPr algn="just" eaLnBrk="1" hangingPunct="1">
              <a:lnSpc>
                <a:spcPct val="150000"/>
              </a:lnSpc>
              <a:defRPr/>
            </a:pPr>
            <a:r>
              <a:rPr lang="en-US" sz="2400" dirty="0" smtClean="0"/>
              <a:t>Now, there is more scope for web blogs and social networking websites being translated into other languages.</a:t>
            </a:r>
            <a:r>
              <a:rPr lang="en-US" sz="2800" dirty="0" smtClean="0"/>
              <a:t> </a:t>
            </a:r>
          </a:p>
        </p:txBody>
      </p:sp>
      <p:pic>
        <p:nvPicPr>
          <p:cNvPr id="24580" name="Picture 4" descr="internet"/>
          <p:cNvPicPr>
            <a:picLocks noChangeAspect="1" noChangeArrowheads="1"/>
          </p:cNvPicPr>
          <p:nvPr>
            <p:ph sz="half" idx="2"/>
          </p:nvPr>
        </p:nvPicPr>
        <p:blipFill>
          <a:blip r:embed="rId2" cstate="print"/>
          <a:srcRect/>
          <a:stretch>
            <a:fillRect/>
          </a:stretch>
        </p:blipFill>
        <p:spPr>
          <a:xfrm>
            <a:off x="5334000" y="76200"/>
            <a:ext cx="3733800" cy="270192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429000" y="0"/>
            <a:ext cx="5715000" cy="1706563"/>
          </a:xfrm>
        </p:spPr>
        <p:txBody>
          <a:bodyPr/>
          <a:lstStyle/>
          <a:p>
            <a:pPr eaLnBrk="1" hangingPunct="1">
              <a:defRPr/>
            </a:pPr>
            <a:r>
              <a:rPr lang="en-US" b="1" smtClean="0"/>
              <a:t>Teaching Tamil </a:t>
            </a:r>
            <a:r>
              <a:rPr lang="ta-IN" b="1" smtClean="0">
                <a:ea typeface="Latha" pitchFamily="2"/>
                <a:cs typeface="Latha" pitchFamily="2"/>
              </a:rPr>
              <a:t/>
            </a:r>
            <a:br>
              <a:rPr lang="ta-IN" b="1" smtClean="0">
                <a:ea typeface="Latha" pitchFamily="2"/>
                <a:cs typeface="Latha" pitchFamily="2"/>
              </a:rPr>
            </a:br>
            <a:r>
              <a:rPr lang="en-US" b="1" smtClean="0"/>
              <a:t>through internet</a:t>
            </a:r>
          </a:p>
        </p:txBody>
      </p:sp>
      <p:sp>
        <p:nvSpPr>
          <p:cNvPr id="38915" name="Rectangle 3"/>
          <p:cNvSpPr>
            <a:spLocks noGrp="1" noChangeArrowheads="1"/>
          </p:cNvSpPr>
          <p:nvPr>
            <p:ph type="body" sz="half" idx="1"/>
          </p:nvPr>
        </p:nvSpPr>
        <p:spPr>
          <a:xfrm>
            <a:off x="304800" y="2057400"/>
            <a:ext cx="8305800" cy="4533900"/>
          </a:xfrm>
        </p:spPr>
        <p:txBody>
          <a:bodyPr/>
          <a:lstStyle/>
          <a:p>
            <a:pPr algn="just" eaLnBrk="1" hangingPunct="1">
              <a:lnSpc>
                <a:spcPct val="150000"/>
              </a:lnSpc>
              <a:defRPr/>
            </a:pPr>
            <a:r>
              <a:rPr lang="en-US" sz="2000" dirty="0" smtClean="0"/>
              <a:t>Following are the some of the blogs and social networking websites which can be used for teaching Tamil language.     </a:t>
            </a:r>
            <a:endParaRPr lang="en-US" sz="2000" i="1" dirty="0" smtClean="0"/>
          </a:p>
          <a:p>
            <a:pPr algn="just" eaLnBrk="1" hangingPunct="1">
              <a:lnSpc>
                <a:spcPct val="150000"/>
              </a:lnSpc>
              <a:defRPr/>
            </a:pPr>
            <a:r>
              <a:rPr lang="en-US" sz="2000" i="1" dirty="0" smtClean="0"/>
              <a:t>Aim-</a:t>
            </a:r>
            <a:r>
              <a:rPr lang="en-US" sz="2000" dirty="0" smtClean="0"/>
              <a:t> this social networking website can be used for sharing information on line. For the purpose of Tamil education online quiz can be conducted and shared.</a:t>
            </a:r>
            <a:endParaRPr lang="en-US" sz="2000" i="1" dirty="0" smtClean="0"/>
          </a:p>
          <a:p>
            <a:pPr algn="just" eaLnBrk="1" hangingPunct="1">
              <a:lnSpc>
                <a:spcPct val="150000"/>
              </a:lnSpc>
              <a:defRPr/>
            </a:pPr>
            <a:r>
              <a:rPr lang="en-US" sz="2000" i="1" dirty="0" smtClean="0"/>
              <a:t>Delicious-</a:t>
            </a:r>
            <a:r>
              <a:rPr lang="en-US" sz="2000" dirty="0" smtClean="0"/>
              <a:t> This website is widely used for compiling and sharing social book marks. Through this web site Tamil education can be effectively done by compiling and sharing Tamil education related book marks worldwide. </a:t>
            </a:r>
          </a:p>
        </p:txBody>
      </p:sp>
      <p:pic>
        <p:nvPicPr>
          <p:cNvPr id="25604" name="Picture 4" descr="internet"/>
          <p:cNvPicPr>
            <a:picLocks noChangeAspect="1" noChangeArrowheads="1"/>
          </p:cNvPicPr>
          <p:nvPr>
            <p:ph sz="half" idx="2"/>
          </p:nvPr>
        </p:nvPicPr>
        <p:blipFill>
          <a:blip r:embed="rId2" cstate="print"/>
          <a:srcRect/>
          <a:stretch>
            <a:fillRect/>
          </a:stretch>
        </p:blipFill>
        <p:spPr>
          <a:xfrm>
            <a:off x="0" y="0"/>
            <a:ext cx="2971800" cy="1979613"/>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6172200" cy="2027238"/>
          </a:xfrm>
        </p:spPr>
        <p:txBody>
          <a:bodyPr/>
          <a:lstStyle/>
          <a:p>
            <a:pPr eaLnBrk="1" hangingPunct="1">
              <a:defRPr/>
            </a:pPr>
            <a:r>
              <a:rPr lang="en-US" sz="4000" b="1" smtClean="0"/>
              <a:t>Teaching Tamil </a:t>
            </a:r>
            <a:r>
              <a:rPr lang="ta-IN" sz="4000" b="1" smtClean="0">
                <a:ea typeface="Latha" pitchFamily="2"/>
                <a:cs typeface="Latha" pitchFamily="2"/>
              </a:rPr>
              <a:t/>
            </a:r>
            <a:br>
              <a:rPr lang="ta-IN" sz="4000" b="1" smtClean="0">
                <a:ea typeface="Latha" pitchFamily="2"/>
                <a:cs typeface="Latha" pitchFamily="2"/>
              </a:rPr>
            </a:br>
            <a:r>
              <a:rPr lang="en-US" sz="4000" b="1" smtClean="0"/>
              <a:t>through internet</a:t>
            </a:r>
          </a:p>
        </p:txBody>
      </p:sp>
      <p:sp>
        <p:nvSpPr>
          <p:cNvPr id="39939" name="Rectangle 3"/>
          <p:cNvSpPr>
            <a:spLocks noGrp="1" noChangeArrowheads="1"/>
          </p:cNvSpPr>
          <p:nvPr>
            <p:ph type="body" sz="half" idx="1"/>
          </p:nvPr>
        </p:nvSpPr>
        <p:spPr>
          <a:xfrm>
            <a:off x="457200" y="2286000"/>
            <a:ext cx="8382000" cy="4572000"/>
          </a:xfrm>
        </p:spPr>
        <p:txBody>
          <a:bodyPr/>
          <a:lstStyle/>
          <a:p>
            <a:pPr algn="just" eaLnBrk="1" hangingPunct="1">
              <a:lnSpc>
                <a:spcPct val="150000"/>
              </a:lnSpc>
              <a:defRPr/>
            </a:pPr>
            <a:r>
              <a:rPr lang="en-US" sz="2200" i="1" dirty="0" smtClean="0"/>
              <a:t>Ask-</a:t>
            </a:r>
            <a:r>
              <a:rPr lang="en-US" sz="2200" dirty="0" smtClean="0"/>
              <a:t>This website acts as search engine for finding out websites, pictures, news, maps, local and business related news. This website is also helpful in finding out Unicode in Tamil.</a:t>
            </a:r>
            <a:endParaRPr lang="en-US" sz="2200" i="1" dirty="0" smtClean="0"/>
          </a:p>
          <a:p>
            <a:pPr algn="just" eaLnBrk="1" hangingPunct="1">
              <a:lnSpc>
                <a:spcPct val="150000"/>
              </a:lnSpc>
              <a:defRPr/>
            </a:pPr>
            <a:r>
              <a:rPr lang="en-US" sz="2200" i="1" dirty="0" smtClean="0"/>
              <a:t>Back file</a:t>
            </a:r>
            <a:r>
              <a:rPr lang="en-US" sz="2200" dirty="0" smtClean="0"/>
              <a:t>-Tamil teaching related texts, audio files, photographs, and video can be easily shared through this website. </a:t>
            </a:r>
          </a:p>
          <a:p>
            <a:pPr algn="just" eaLnBrk="1" hangingPunct="1">
              <a:lnSpc>
                <a:spcPct val="150000"/>
              </a:lnSpc>
              <a:defRPr/>
            </a:pPr>
            <a:r>
              <a:rPr lang="en-US" sz="2200" dirty="0" smtClean="0"/>
              <a:t>Anybody who has basic knowledge about computer can access internet Tamil content with the help of Unicode.</a:t>
            </a:r>
          </a:p>
        </p:txBody>
      </p:sp>
      <p:pic>
        <p:nvPicPr>
          <p:cNvPr id="26628" name="Picture 4" descr="Internet1"/>
          <p:cNvPicPr>
            <a:picLocks noChangeAspect="1" noChangeArrowheads="1"/>
          </p:cNvPicPr>
          <p:nvPr>
            <p:ph sz="half" idx="2"/>
          </p:nvPr>
        </p:nvPicPr>
        <p:blipFill>
          <a:blip r:embed="rId2" cstate="print"/>
          <a:srcRect/>
          <a:stretch>
            <a:fillRect/>
          </a:stretch>
        </p:blipFill>
        <p:spPr>
          <a:xfrm>
            <a:off x="6248400" y="42863"/>
            <a:ext cx="2895600" cy="2166937"/>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743200" y="274638"/>
            <a:ext cx="5943600" cy="1554162"/>
          </a:xfrm>
        </p:spPr>
        <p:txBody>
          <a:bodyPr/>
          <a:lstStyle/>
          <a:p>
            <a:pPr eaLnBrk="1" hangingPunct="1">
              <a:defRPr/>
            </a:pPr>
            <a:r>
              <a:rPr lang="en-US" sz="4000" b="1" smtClean="0"/>
              <a:t>Challenges in using </a:t>
            </a:r>
            <a:r>
              <a:rPr lang="ta-IN" sz="4000" b="1" smtClean="0">
                <a:ea typeface="Latha" pitchFamily="2"/>
                <a:cs typeface="Latha" pitchFamily="2"/>
              </a:rPr>
              <a:t/>
            </a:r>
            <a:br>
              <a:rPr lang="ta-IN" sz="4000" b="1" smtClean="0">
                <a:ea typeface="Latha" pitchFamily="2"/>
                <a:cs typeface="Latha" pitchFamily="2"/>
              </a:rPr>
            </a:br>
            <a:r>
              <a:rPr lang="en-US" sz="4000" b="1" smtClean="0"/>
              <a:t>Multimedia</a:t>
            </a:r>
            <a:r>
              <a:rPr lang="ta-IN" sz="4000" b="1" smtClean="0">
                <a:ea typeface="Latha" pitchFamily="2"/>
                <a:cs typeface="Latha" pitchFamily="2"/>
              </a:rPr>
              <a:t> </a:t>
            </a:r>
            <a:r>
              <a:rPr lang="en-US" sz="4000" b="1" smtClean="0"/>
              <a:t> in the internet</a:t>
            </a:r>
          </a:p>
        </p:txBody>
      </p:sp>
      <p:sp>
        <p:nvSpPr>
          <p:cNvPr id="40963" name="Rectangle 3"/>
          <p:cNvSpPr>
            <a:spLocks noGrp="1" noChangeArrowheads="1"/>
          </p:cNvSpPr>
          <p:nvPr>
            <p:ph type="body" sz="half" idx="1"/>
          </p:nvPr>
        </p:nvSpPr>
        <p:spPr>
          <a:xfrm>
            <a:off x="76200" y="2895600"/>
            <a:ext cx="8915400" cy="3733800"/>
          </a:xfrm>
        </p:spPr>
        <p:txBody>
          <a:bodyPr/>
          <a:lstStyle/>
          <a:p>
            <a:pPr algn="just" eaLnBrk="1" hangingPunct="1">
              <a:lnSpc>
                <a:spcPct val="150000"/>
              </a:lnSpc>
              <a:defRPr/>
            </a:pPr>
            <a:r>
              <a:rPr lang="en-US" sz="2400" dirty="0" smtClean="0"/>
              <a:t>The compatibility among the operating system, fonts, key board, and usage of Unicode are the prerequisites for the successful operation of Tamil in internet medium. </a:t>
            </a:r>
          </a:p>
          <a:p>
            <a:pPr algn="just" eaLnBrk="1" hangingPunct="1">
              <a:lnSpc>
                <a:spcPct val="150000"/>
              </a:lnSpc>
              <a:defRPr/>
            </a:pPr>
            <a:r>
              <a:rPr lang="en-US" sz="2400" dirty="0" smtClean="0"/>
              <a:t>To convert printed magazines and books into e-books, portable document format, and dot net, the compatibility among these formats are needed at this hour. </a:t>
            </a:r>
          </a:p>
        </p:txBody>
      </p:sp>
      <p:pic>
        <p:nvPicPr>
          <p:cNvPr id="27652" name="Picture 4" descr="internet2"/>
          <p:cNvPicPr>
            <a:picLocks noChangeAspect="1" noChangeArrowheads="1"/>
          </p:cNvPicPr>
          <p:nvPr>
            <p:ph sz="half" idx="2"/>
          </p:nvPr>
        </p:nvPicPr>
        <p:blipFill>
          <a:blip r:embed="rId2" cstate="print"/>
          <a:srcRect/>
          <a:stretch>
            <a:fillRect/>
          </a:stretch>
        </p:blipFill>
        <p:spPr>
          <a:xfrm>
            <a:off x="50800" y="76200"/>
            <a:ext cx="1778000" cy="2667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52400"/>
            <a:ext cx="4648200" cy="2286000"/>
          </a:xfrm>
        </p:spPr>
        <p:txBody>
          <a:bodyPr/>
          <a:lstStyle/>
          <a:p>
            <a:pPr eaLnBrk="1" hangingPunct="1">
              <a:defRPr/>
            </a:pPr>
            <a:r>
              <a:rPr lang="en-US" sz="3200" b="1" dirty="0" smtClean="0"/>
              <a:t>Challenges in using </a:t>
            </a:r>
            <a:r>
              <a:rPr lang="ta-IN" sz="3200" b="1" dirty="0" smtClean="0">
                <a:ea typeface="Latha" pitchFamily="2"/>
                <a:cs typeface="Latha" pitchFamily="2"/>
              </a:rPr>
              <a:t/>
            </a:r>
            <a:br>
              <a:rPr lang="ta-IN" sz="3200" b="1" dirty="0" smtClean="0">
                <a:ea typeface="Latha" pitchFamily="2"/>
                <a:cs typeface="Latha" pitchFamily="2"/>
              </a:rPr>
            </a:br>
            <a:r>
              <a:rPr lang="en-US" sz="3200" b="1" dirty="0" smtClean="0"/>
              <a:t>Multimedia in the internet</a:t>
            </a:r>
          </a:p>
        </p:txBody>
      </p:sp>
      <p:sp>
        <p:nvSpPr>
          <p:cNvPr id="41987" name="Rectangle 3"/>
          <p:cNvSpPr>
            <a:spLocks noGrp="1" noChangeArrowheads="1"/>
          </p:cNvSpPr>
          <p:nvPr>
            <p:ph type="body" sz="half" idx="1"/>
          </p:nvPr>
        </p:nvSpPr>
        <p:spPr>
          <a:xfrm>
            <a:off x="152400" y="2705100"/>
            <a:ext cx="8534400" cy="3619500"/>
          </a:xfrm>
        </p:spPr>
        <p:txBody>
          <a:bodyPr/>
          <a:lstStyle/>
          <a:p>
            <a:pPr algn="just" eaLnBrk="1" hangingPunct="1">
              <a:lnSpc>
                <a:spcPct val="150000"/>
              </a:lnSpc>
              <a:defRPr/>
            </a:pPr>
            <a:r>
              <a:rPr lang="en-US" sz="2400" dirty="0" smtClean="0"/>
              <a:t>The compatibility among the format of audio files, players, and speed of the internet browser are ought to be analyzed. </a:t>
            </a:r>
          </a:p>
          <a:p>
            <a:pPr algn="just" eaLnBrk="1" hangingPunct="1">
              <a:lnSpc>
                <a:spcPct val="150000"/>
              </a:lnSpc>
              <a:defRPr/>
            </a:pPr>
            <a:r>
              <a:rPr lang="en-US" sz="2400" dirty="0" smtClean="0"/>
              <a:t>The speed of the computer is highly dependent on the speed of the internet browser, because of this reason; we are facing trouble in sharing the high-quality video files. </a:t>
            </a:r>
          </a:p>
        </p:txBody>
      </p:sp>
      <p:pic>
        <p:nvPicPr>
          <p:cNvPr id="28676" name="Picture 4" descr="Internet Safety"/>
          <p:cNvPicPr>
            <a:picLocks noChangeAspect="1" noChangeArrowheads="1"/>
          </p:cNvPicPr>
          <p:nvPr>
            <p:ph sz="half" idx="2"/>
          </p:nvPr>
        </p:nvPicPr>
        <p:blipFill>
          <a:blip r:embed="rId2" cstate="print"/>
          <a:srcRect/>
          <a:stretch>
            <a:fillRect/>
          </a:stretch>
        </p:blipFill>
        <p:spPr>
          <a:xfrm>
            <a:off x="5181600" y="76200"/>
            <a:ext cx="4038600" cy="262572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0" y="274638"/>
            <a:ext cx="5638800" cy="1401762"/>
          </a:xfrm>
        </p:spPr>
        <p:txBody>
          <a:bodyPr/>
          <a:lstStyle/>
          <a:p>
            <a:pPr eaLnBrk="1" hangingPunct="1">
              <a:defRPr/>
            </a:pPr>
            <a:r>
              <a:rPr lang="en-US" sz="4000" b="1" smtClean="0"/>
              <a:t>Challenges in using </a:t>
            </a:r>
            <a:r>
              <a:rPr lang="ta-IN" sz="4000" b="1" smtClean="0">
                <a:ea typeface="Latha" pitchFamily="2"/>
                <a:cs typeface="Latha" pitchFamily="2"/>
              </a:rPr>
              <a:t/>
            </a:r>
            <a:br>
              <a:rPr lang="ta-IN" sz="4000" b="1" smtClean="0">
                <a:ea typeface="Latha" pitchFamily="2"/>
                <a:cs typeface="Latha" pitchFamily="2"/>
              </a:rPr>
            </a:br>
            <a:r>
              <a:rPr lang="en-US" sz="4000" b="1" smtClean="0"/>
              <a:t>Multimedia in the internet</a:t>
            </a:r>
          </a:p>
        </p:txBody>
      </p:sp>
      <p:sp>
        <p:nvSpPr>
          <p:cNvPr id="43011" name="Rectangle 3"/>
          <p:cNvSpPr>
            <a:spLocks noGrp="1" noChangeArrowheads="1"/>
          </p:cNvSpPr>
          <p:nvPr>
            <p:ph type="body" sz="half" idx="1"/>
          </p:nvPr>
        </p:nvSpPr>
        <p:spPr>
          <a:xfrm>
            <a:off x="381000" y="2133600"/>
            <a:ext cx="8382000" cy="4533900"/>
          </a:xfrm>
        </p:spPr>
        <p:txBody>
          <a:bodyPr/>
          <a:lstStyle/>
          <a:p>
            <a:pPr eaLnBrk="1" hangingPunct="1">
              <a:lnSpc>
                <a:spcPct val="150000"/>
              </a:lnSpc>
              <a:defRPr/>
            </a:pPr>
            <a:r>
              <a:rPr lang="en-US" sz="2400" dirty="0" smtClean="0"/>
              <a:t>Like English we do not have sound recognizer, signature recognizer, optical character recognizer, dictation writer, and live spell checkers in Tamil. This inadequacy is highly preventing the effective use of Multimedia in teaching Tamil through internet. </a:t>
            </a:r>
          </a:p>
          <a:p>
            <a:pPr eaLnBrk="1" hangingPunct="1">
              <a:lnSpc>
                <a:spcPct val="150000"/>
              </a:lnSpc>
              <a:defRPr/>
            </a:pPr>
            <a:r>
              <a:rPr lang="en-US" sz="2400" dirty="0" smtClean="0"/>
              <a:t>Users are encountering problem in downloading and installing the Tamil conventional fonts in the system. We can solve this problem by using </a:t>
            </a:r>
            <a:r>
              <a:rPr lang="en-US" sz="2400" dirty="0" err="1" smtClean="0"/>
              <a:t>pdf</a:t>
            </a:r>
            <a:r>
              <a:rPr lang="en-US" sz="2400" dirty="0" smtClean="0"/>
              <a:t> format.</a:t>
            </a:r>
            <a:r>
              <a:rPr lang="ta-IN" sz="2800" dirty="0" smtClean="0"/>
              <a:t> </a:t>
            </a:r>
            <a:endParaRPr lang="en-US" sz="2800" dirty="0" smtClean="0"/>
          </a:p>
        </p:txBody>
      </p:sp>
      <p:pic>
        <p:nvPicPr>
          <p:cNvPr id="29700" name="Picture 4" descr="eick_internet"/>
          <p:cNvPicPr>
            <a:picLocks noChangeAspect="1" noChangeArrowheads="1"/>
          </p:cNvPicPr>
          <p:nvPr>
            <p:ph sz="half" idx="2"/>
          </p:nvPr>
        </p:nvPicPr>
        <p:blipFill>
          <a:blip r:embed="rId2" cstate="print"/>
          <a:srcRect/>
          <a:stretch>
            <a:fillRect/>
          </a:stretch>
        </p:blipFill>
        <p:spPr>
          <a:xfrm>
            <a:off x="0" y="0"/>
            <a:ext cx="2514600" cy="22479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6400800" cy="1676400"/>
          </a:xfrm>
        </p:spPr>
        <p:txBody>
          <a:bodyPr/>
          <a:lstStyle/>
          <a:p>
            <a:pPr eaLnBrk="1" hangingPunct="1">
              <a:defRPr/>
            </a:pPr>
            <a:r>
              <a:rPr lang="en-US" sz="4000" b="1" smtClean="0"/>
              <a:t>Challenges in using </a:t>
            </a:r>
            <a:r>
              <a:rPr lang="ta-IN" sz="4000" b="1" smtClean="0">
                <a:ea typeface="Latha" pitchFamily="2"/>
                <a:cs typeface="Latha" pitchFamily="2"/>
              </a:rPr>
              <a:t/>
            </a:r>
            <a:br>
              <a:rPr lang="ta-IN" sz="4000" b="1" smtClean="0">
                <a:ea typeface="Latha" pitchFamily="2"/>
                <a:cs typeface="Latha" pitchFamily="2"/>
              </a:rPr>
            </a:br>
            <a:r>
              <a:rPr lang="en-US" sz="4000" b="1" smtClean="0"/>
              <a:t>Multimedia in the internet</a:t>
            </a:r>
          </a:p>
        </p:txBody>
      </p:sp>
      <p:sp>
        <p:nvSpPr>
          <p:cNvPr id="44035" name="Rectangle 3"/>
          <p:cNvSpPr>
            <a:spLocks noGrp="1" noChangeArrowheads="1"/>
          </p:cNvSpPr>
          <p:nvPr>
            <p:ph type="body" sz="half" idx="1"/>
          </p:nvPr>
        </p:nvSpPr>
        <p:spPr>
          <a:xfrm>
            <a:off x="304800" y="2057400"/>
            <a:ext cx="8153400" cy="4533900"/>
          </a:xfrm>
        </p:spPr>
        <p:txBody>
          <a:bodyPr/>
          <a:lstStyle/>
          <a:p>
            <a:pPr algn="just" eaLnBrk="1" hangingPunct="1">
              <a:lnSpc>
                <a:spcPct val="150000"/>
              </a:lnSpc>
              <a:defRPr/>
            </a:pPr>
            <a:r>
              <a:rPr lang="en-US" sz="2800" dirty="0" smtClean="0"/>
              <a:t>The cell phone technology and internet technology are acting as an interface for Multimedia. We can make use the features of these available facilities. We may think about the effective utilization of</a:t>
            </a:r>
            <a:r>
              <a:rPr lang="ta-IN" sz="2800" dirty="0" smtClean="0"/>
              <a:t> </a:t>
            </a:r>
            <a:r>
              <a:rPr lang="en-US" sz="2800" dirty="0" smtClean="0"/>
              <a:t>Mobile streaming, mobile video streaming, and internet video streaming for teaching Tamil.</a:t>
            </a:r>
          </a:p>
        </p:txBody>
      </p:sp>
      <p:pic>
        <p:nvPicPr>
          <p:cNvPr id="30724" name="Picture 4" descr="internet-global-advertisement"/>
          <p:cNvPicPr>
            <a:picLocks noChangeAspect="1" noChangeArrowheads="1"/>
          </p:cNvPicPr>
          <p:nvPr>
            <p:ph sz="half" idx="2"/>
          </p:nvPr>
        </p:nvPicPr>
        <p:blipFill>
          <a:blip r:embed="rId2" cstate="print"/>
          <a:srcRect/>
          <a:stretch>
            <a:fillRect/>
          </a:stretch>
        </p:blipFill>
        <p:spPr>
          <a:xfrm>
            <a:off x="6477000" y="0"/>
            <a:ext cx="2667000" cy="177641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62400" y="274638"/>
            <a:ext cx="4724400" cy="2544762"/>
          </a:xfrm>
        </p:spPr>
        <p:txBody>
          <a:bodyPr/>
          <a:lstStyle/>
          <a:p>
            <a:pPr eaLnBrk="1" hangingPunct="1">
              <a:defRPr/>
            </a:pPr>
            <a:r>
              <a:rPr lang="en-US" b="1" smtClean="0"/>
              <a:t>Conclusion</a:t>
            </a:r>
          </a:p>
        </p:txBody>
      </p:sp>
      <p:sp>
        <p:nvSpPr>
          <p:cNvPr id="45059" name="Rectangle 3"/>
          <p:cNvSpPr>
            <a:spLocks noGrp="1" noChangeArrowheads="1"/>
          </p:cNvSpPr>
          <p:nvPr>
            <p:ph type="body" sz="half" idx="1"/>
          </p:nvPr>
        </p:nvSpPr>
        <p:spPr>
          <a:xfrm>
            <a:off x="304800" y="3124200"/>
            <a:ext cx="8458200" cy="3505200"/>
          </a:xfrm>
        </p:spPr>
        <p:txBody>
          <a:bodyPr/>
          <a:lstStyle/>
          <a:p>
            <a:pPr algn="just" eaLnBrk="1" hangingPunct="1">
              <a:lnSpc>
                <a:spcPct val="150000"/>
              </a:lnSpc>
              <a:defRPr/>
            </a:pPr>
            <a:r>
              <a:rPr lang="en-US" sz="3600" dirty="0" smtClean="0"/>
              <a:t>This paper has made an attempt to identify the existing Multimedia open source software to teach Tamil through internet. </a:t>
            </a:r>
          </a:p>
        </p:txBody>
      </p:sp>
      <p:pic>
        <p:nvPicPr>
          <p:cNvPr id="31748" name="Picture 4" descr="opensource_logo"/>
          <p:cNvPicPr>
            <a:picLocks noChangeAspect="1" noChangeArrowheads="1"/>
          </p:cNvPicPr>
          <p:nvPr>
            <p:ph sz="half" idx="2"/>
          </p:nvPr>
        </p:nvPicPr>
        <p:blipFill>
          <a:blip r:embed="rId2" cstate="print"/>
          <a:srcRect/>
          <a:stretch>
            <a:fillRect/>
          </a:stretch>
        </p:blipFill>
        <p:spPr>
          <a:xfrm>
            <a:off x="152400" y="131763"/>
            <a:ext cx="3352800" cy="289083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b="1" dirty="0" smtClean="0"/>
              <a:t>Aims to…..</a:t>
            </a:r>
            <a:r>
              <a:rPr lang="en-US" sz="4000" dirty="0" smtClean="0"/>
              <a:t/>
            </a:r>
            <a:br>
              <a:rPr lang="en-US" sz="4000" dirty="0" smtClean="0"/>
            </a:br>
            <a:endParaRPr lang="en-US" sz="4000" dirty="0" smtClean="0"/>
          </a:p>
        </p:txBody>
      </p:sp>
      <p:sp>
        <p:nvSpPr>
          <p:cNvPr id="17411" name="Rectangle 3"/>
          <p:cNvSpPr>
            <a:spLocks noGrp="1" noChangeArrowheads="1"/>
          </p:cNvSpPr>
          <p:nvPr>
            <p:ph type="body" sz="half" idx="1"/>
          </p:nvPr>
        </p:nvSpPr>
        <p:spPr>
          <a:xfrm>
            <a:off x="457200" y="1219200"/>
            <a:ext cx="8305800" cy="4914900"/>
          </a:xfrm>
        </p:spPr>
        <p:txBody>
          <a:bodyPr/>
          <a:lstStyle/>
          <a:p>
            <a:pPr algn="just" eaLnBrk="1" hangingPunct="1">
              <a:lnSpc>
                <a:spcPct val="150000"/>
              </a:lnSpc>
              <a:defRPr/>
            </a:pPr>
            <a:r>
              <a:rPr lang="en-US" sz="2400" dirty="0" smtClean="0"/>
              <a:t>Explore the possibilities of the effective use of Multimedia in imparting Tamil language education. </a:t>
            </a:r>
          </a:p>
          <a:p>
            <a:pPr algn="just" eaLnBrk="1" hangingPunct="1">
              <a:lnSpc>
                <a:spcPct val="150000"/>
              </a:lnSpc>
              <a:defRPr/>
            </a:pPr>
            <a:r>
              <a:rPr lang="en-US" sz="2400" dirty="0" smtClean="0"/>
              <a:t>Analyze the potential of 2D and 3D  software, audio, video, comics, comic strips and motion pictures in the acquisition of Tamil language skills.</a:t>
            </a:r>
          </a:p>
          <a:p>
            <a:pPr algn="just" eaLnBrk="1" hangingPunct="1">
              <a:lnSpc>
                <a:spcPct val="150000"/>
              </a:lnSpc>
              <a:defRPr/>
            </a:pPr>
            <a:r>
              <a:rPr lang="en-US" sz="2400" dirty="0" smtClean="0"/>
              <a:t>Identify the effective use of open source software and operating system for instructing Tamil language skills. </a:t>
            </a:r>
          </a:p>
        </p:txBody>
      </p:sp>
      <p:pic>
        <p:nvPicPr>
          <p:cNvPr id="5124" name="Picture 4" descr="tslogo"/>
          <p:cNvPicPr>
            <a:picLocks noChangeAspect="1" noChangeArrowheads="1"/>
          </p:cNvPicPr>
          <p:nvPr>
            <p:ph sz="half" idx="2"/>
          </p:nvPr>
        </p:nvPicPr>
        <p:blipFill>
          <a:blip r:embed="rId2" cstate="print"/>
          <a:srcRect r="56604"/>
          <a:stretch>
            <a:fillRect/>
          </a:stretch>
        </p:blipFill>
        <p:spPr>
          <a:xfrm>
            <a:off x="76200" y="115888"/>
            <a:ext cx="1752600" cy="950912"/>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5410200" cy="2544762"/>
          </a:xfrm>
        </p:spPr>
        <p:txBody>
          <a:bodyPr/>
          <a:lstStyle/>
          <a:p>
            <a:pPr eaLnBrk="1" hangingPunct="1">
              <a:defRPr/>
            </a:pPr>
            <a:r>
              <a:rPr lang="en-US" b="1" smtClean="0"/>
              <a:t>Conclusion</a:t>
            </a:r>
          </a:p>
        </p:txBody>
      </p:sp>
      <p:sp>
        <p:nvSpPr>
          <p:cNvPr id="46083" name="Rectangle 3"/>
          <p:cNvSpPr>
            <a:spLocks noGrp="1" noChangeArrowheads="1"/>
          </p:cNvSpPr>
          <p:nvPr>
            <p:ph type="body" sz="half" idx="1"/>
          </p:nvPr>
        </p:nvSpPr>
        <p:spPr>
          <a:xfrm>
            <a:off x="457200" y="2895600"/>
            <a:ext cx="8153400" cy="3657600"/>
          </a:xfrm>
        </p:spPr>
        <p:txBody>
          <a:bodyPr/>
          <a:lstStyle/>
          <a:p>
            <a:pPr algn="just" eaLnBrk="1" hangingPunct="1">
              <a:lnSpc>
                <a:spcPct val="150000"/>
              </a:lnSpc>
              <a:defRPr/>
            </a:pPr>
            <a:r>
              <a:rPr lang="en-US" sz="2400" dirty="0" smtClean="0"/>
              <a:t>Based on the exploratory approach some suggestions have been codified in </a:t>
            </a:r>
            <a:r>
              <a:rPr lang="ta-IN" sz="2400" dirty="0" smtClean="0"/>
              <a:t> </a:t>
            </a:r>
            <a:r>
              <a:rPr lang="en-US" sz="2400" dirty="0" smtClean="0"/>
              <a:t>the effective use of two dimensional and three dimensional  animations, audio , video, comics, comic strips  and motion pictures in teaching Tamil through internet medium, but certain guidelines ought to be laid down in the preparation of lesson plan. </a:t>
            </a:r>
          </a:p>
        </p:txBody>
      </p:sp>
      <p:pic>
        <p:nvPicPr>
          <p:cNvPr id="32772" name="Picture 4" descr="lesson plan"/>
          <p:cNvPicPr>
            <a:picLocks noChangeAspect="1" noChangeArrowheads="1"/>
          </p:cNvPicPr>
          <p:nvPr>
            <p:ph sz="half" idx="2"/>
          </p:nvPr>
        </p:nvPicPr>
        <p:blipFill>
          <a:blip r:embed="rId2" cstate="print"/>
          <a:srcRect/>
          <a:stretch>
            <a:fillRect/>
          </a:stretch>
        </p:blipFill>
        <p:spPr>
          <a:xfrm>
            <a:off x="6096000" y="134938"/>
            <a:ext cx="2971800" cy="2684462"/>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191000" y="274638"/>
            <a:ext cx="4495800" cy="1858962"/>
          </a:xfrm>
        </p:spPr>
        <p:txBody>
          <a:bodyPr/>
          <a:lstStyle/>
          <a:p>
            <a:pPr eaLnBrk="1" hangingPunct="1">
              <a:defRPr/>
            </a:pPr>
            <a:r>
              <a:rPr lang="en-US" b="1" smtClean="0"/>
              <a:t>Conclusion</a:t>
            </a:r>
          </a:p>
        </p:txBody>
      </p:sp>
      <p:sp>
        <p:nvSpPr>
          <p:cNvPr id="47107" name="Rectangle 3"/>
          <p:cNvSpPr>
            <a:spLocks noGrp="1" noChangeArrowheads="1"/>
          </p:cNvSpPr>
          <p:nvPr>
            <p:ph type="body" sz="half" idx="1"/>
          </p:nvPr>
        </p:nvSpPr>
        <p:spPr>
          <a:xfrm>
            <a:off x="228600" y="3314700"/>
            <a:ext cx="8610600" cy="3543300"/>
          </a:xfrm>
        </p:spPr>
        <p:txBody>
          <a:bodyPr/>
          <a:lstStyle/>
          <a:p>
            <a:pPr algn="just" eaLnBrk="1" hangingPunct="1">
              <a:lnSpc>
                <a:spcPct val="150000"/>
              </a:lnSpc>
              <a:defRPr/>
            </a:pPr>
            <a:r>
              <a:rPr lang="en-US" sz="2400" dirty="0" smtClean="0"/>
              <a:t>Many English language portals have been offering basic grammar with multimedia features to the global learners. They are effectively making use the multimedia software for teaching English to the native and non native learners. We can also replicate the successful models in our Tamil portals. </a:t>
            </a:r>
          </a:p>
        </p:txBody>
      </p:sp>
      <p:pic>
        <p:nvPicPr>
          <p:cNvPr id="33796" name="Picture 4" descr="english"/>
          <p:cNvPicPr>
            <a:picLocks noChangeAspect="1" noChangeArrowheads="1"/>
          </p:cNvPicPr>
          <p:nvPr>
            <p:ph sz="half" idx="2"/>
          </p:nvPr>
        </p:nvPicPr>
        <p:blipFill>
          <a:blip r:embed="rId2" cstate="print"/>
          <a:srcRect/>
          <a:stretch>
            <a:fillRect/>
          </a:stretch>
        </p:blipFill>
        <p:spPr>
          <a:xfrm>
            <a:off x="0" y="0"/>
            <a:ext cx="4038600" cy="302895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b="1" smtClean="0"/>
              <a:t>Conclusion</a:t>
            </a:r>
          </a:p>
        </p:txBody>
      </p:sp>
      <p:sp>
        <p:nvSpPr>
          <p:cNvPr id="48131" name="Rectangle 3"/>
          <p:cNvSpPr>
            <a:spLocks noGrp="1" noChangeArrowheads="1"/>
          </p:cNvSpPr>
          <p:nvPr>
            <p:ph type="body" sz="half" idx="1"/>
          </p:nvPr>
        </p:nvSpPr>
        <p:spPr/>
        <p:txBody>
          <a:bodyPr/>
          <a:lstStyle/>
          <a:p>
            <a:pPr algn="just" eaLnBrk="1" hangingPunct="1">
              <a:lnSpc>
                <a:spcPct val="150000"/>
              </a:lnSpc>
              <a:defRPr/>
            </a:pPr>
            <a:r>
              <a:rPr lang="en-US" sz="2000" dirty="0" smtClean="0"/>
              <a:t>Multimedia to be an effective tool for the Promotion of learning which provides for constructive source of knowledge of language, Better learning is not an outcome of better ways of instruction; rather, it is a product of more opportunities to construct knowledge of language (</a:t>
            </a:r>
            <a:r>
              <a:rPr lang="en-US" sz="2000" dirty="0" err="1" smtClean="0"/>
              <a:t>Papert</a:t>
            </a:r>
            <a:r>
              <a:rPr lang="en-US" sz="2000" dirty="0" smtClean="0"/>
              <a:t>: 1993).</a:t>
            </a:r>
            <a:r>
              <a:rPr lang="en-US" sz="2400" dirty="0" smtClean="0"/>
              <a:t> </a:t>
            </a:r>
          </a:p>
        </p:txBody>
      </p:sp>
      <p:pic>
        <p:nvPicPr>
          <p:cNvPr id="34820" name="Picture 4" descr="tamil computing"/>
          <p:cNvPicPr>
            <a:picLocks noChangeAspect="1" noChangeArrowheads="1"/>
          </p:cNvPicPr>
          <p:nvPr>
            <p:ph sz="half" idx="2"/>
          </p:nvPr>
        </p:nvPicPr>
        <p:blipFill>
          <a:blip r:embed="rId2" cstate="print"/>
          <a:srcRect/>
          <a:stretch>
            <a:fillRect/>
          </a:stretch>
        </p:blipFill>
        <p:spPr>
          <a:xfrm>
            <a:off x="5346700" y="1962150"/>
            <a:ext cx="2641600" cy="38100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lstStyle/>
          <a:p>
            <a:pPr eaLnBrk="1" hangingPunct="1">
              <a:defRPr/>
            </a:pPr>
            <a:r>
              <a:rPr lang="en-US" b="1" smtClean="0"/>
              <a:t>Conclusion</a:t>
            </a:r>
          </a:p>
        </p:txBody>
      </p:sp>
      <p:sp>
        <p:nvSpPr>
          <p:cNvPr id="51203" name="Rectangle 3"/>
          <p:cNvSpPr>
            <a:spLocks noGrp="1" noChangeArrowheads="1"/>
          </p:cNvSpPr>
          <p:nvPr>
            <p:ph type="body" sz="half" idx="1"/>
          </p:nvPr>
        </p:nvSpPr>
        <p:spPr>
          <a:xfrm>
            <a:off x="3581400" y="990600"/>
            <a:ext cx="5562600" cy="5334000"/>
          </a:xfrm>
        </p:spPr>
        <p:txBody>
          <a:bodyPr/>
          <a:lstStyle/>
          <a:p>
            <a:pPr algn="just" eaLnBrk="1" hangingPunct="1">
              <a:lnSpc>
                <a:spcPct val="150000"/>
              </a:lnSpc>
              <a:defRPr/>
            </a:pPr>
            <a:r>
              <a:rPr lang="en-US" sz="2400" dirty="0" smtClean="0"/>
              <a:t>We must make sure the difference between the learning from technology and Leaning with the technology</a:t>
            </a:r>
            <a:r>
              <a:rPr lang="ta-IN" sz="2400" dirty="0" smtClean="0"/>
              <a:t>. </a:t>
            </a:r>
            <a:r>
              <a:rPr lang="en-US" sz="2400" dirty="0" smtClean="0"/>
              <a:t>Device can offer information, but it has to be used to posses as a cognitive tool in the construction of knowledge acquisition process.</a:t>
            </a:r>
          </a:p>
        </p:txBody>
      </p:sp>
      <p:pic>
        <p:nvPicPr>
          <p:cNvPr id="35844" name="Picture 4" descr="cloud-computing"/>
          <p:cNvPicPr>
            <a:picLocks noChangeAspect="1" noChangeArrowheads="1"/>
          </p:cNvPicPr>
          <p:nvPr>
            <p:ph sz="half" idx="2"/>
          </p:nvPr>
        </p:nvPicPr>
        <p:blipFill>
          <a:blip r:embed="rId2" cstate="print"/>
          <a:srcRect/>
          <a:stretch>
            <a:fillRect/>
          </a:stretch>
        </p:blipFill>
        <p:spPr>
          <a:xfrm>
            <a:off x="228600" y="2057400"/>
            <a:ext cx="3048000" cy="27162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 y="122238"/>
            <a:ext cx="4343400" cy="1782762"/>
          </a:xfrm>
        </p:spPr>
        <p:txBody>
          <a:bodyPr/>
          <a:lstStyle/>
          <a:p>
            <a:pPr eaLnBrk="1" hangingPunct="1">
              <a:defRPr/>
            </a:pPr>
            <a:r>
              <a:rPr lang="en-US" b="1" smtClean="0">
                <a:solidFill>
                  <a:schemeClr val="bg1"/>
                </a:solidFill>
                <a:effectDag name="">
                  <a:cont type="tree" name="">
                    <a:effect ref="fillLine"/>
                    <a:outerShdw dist="38100" dir="13500000" algn="br">
                      <a:srgbClr val="B2B2E5"/>
                    </a:outerShdw>
                  </a:cont>
                  <a:cont type="tree" name="">
                    <a:effect ref="fillLine"/>
                    <a:outerShdw dist="38100" dir="2700000" algn="tl">
                      <a:srgbClr val="3D3D5B"/>
                    </a:outerShdw>
                  </a:cont>
                  <a:effect ref="fillLine"/>
                </a:effectDag>
              </a:rPr>
              <a:t>Many thanks for your attention</a:t>
            </a:r>
          </a:p>
        </p:txBody>
      </p:sp>
      <p:sp>
        <p:nvSpPr>
          <p:cNvPr id="52227" name="Rectangle 3"/>
          <p:cNvSpPr>
            <a:spLocks noGrp="1" noChangeArrowheads="1"/>
          </p:cNvSpPr>
          <p:nvPr>
            <p:ph type="body" sz="half" idx="1"/>
          </p:nvPr>
        </p:nvSpPr>
        <p:spPr>
          <a:xfrm>
            <a:off x="838200" y="3810000"/>
            <a:ext cx="7620000" cy="3048000"/>
          </a:xfrm>
        </p:spPr>
        <p:txBody>
          <a:bodyPr/>
          <a:lstStyle/>
          <a:p>
            <a:pPr algn="ctr" eaLnBrk="1" hangingPunct="1">
              <a:lnSpc>
                <a:spcPct val="90000"/>
              </a:lnSpc>
              <a:buFont typeface="Wingdings" pitchFamily="2" charset="2"/>
              <a:buNone/>
              <a:defRPr/>
            </a:pPr>
            <a:r>
              <a:rPr lang="en-US" sz="2400" b="1" smtClean="0">
                <a:solidFill>
                  <a:srgbClr val="F9FADA"/>
                </a:solidFill>
              </a:rPr>
              <a:t>R.Subramani.Ph.D</a:t>
            </a:r>
            <a:r>
              <a:rPr lang="ta-IN" sz="2400" smtClean="0">
                <a:solidFill>
                  <a:srgbClr val="F9FADA"/>
                </a:solidFill>
              </a:rPr>
              <a:t>, </a:t>
            </a:r>
          </a:p>
          <a:p>
            <a:pPr algn="ctr" eaLnBrk="1" hangingPunct="1">
              <a:lnSpc>
                <a:spcPct val="90000"/>
              </a:lnSpc>
              <a:buFont typeface="Wingdings" pitchFamily="2" charset="2"/>
              <a:buNone/>
              <a:defRPr/>
            </a:pPr>
            <a:r>
              <a:rPr lang="en-US" sz="2400" smtClean="0">
                <a:solidFill>
                  <a:srgbClr val="F9FADA"/>
                </a:solidFill>
              </a:rPr>
              <a:t>Assistant Professor,</a:t>
            </a:r>
            <a:r>
              <a:rPr lang="ta-IN" sz="2400" smtClean="0">
                <a:solidFill>
                  <a:srgbClr val="F9FADA"/>
                </a:solidFill>
              </a:rPr>
              <a:t>  </a:t>
            </a:r>
          </a:p>
          <a:p>
            <a:pPr algn="ctr" eaLnBrk="1" hangingPunct="1">
              <a:lnSpc>
                <a:spcPct val="90000"/>
              </a:lnSpc>
              <a:buFont typeface="Wingdings" pitchFamily="2" charset="2"/>
              <a:buNone/>
              <a:defRPr/>
            </a:pPr>
            <a:r>
              <a:rPr lang="en-US" sz="2400" smtClean="0">
                <a:solidFill>
                  <a:srgbClr val="F9FADA"/>
                </a:solidFill>
              </a:rPr>
              <a:t>Department of Journalism and Mass Communication</a:t>
            </a:r>
            <a:r>
              <a:rPr lang="ta-IN" sz="2400" smtClean="0">
                <a:solidFill>
                  <a:srgbClr val="F9FADA"/>
                </a:solidFill>
              </a:rPr>
              <a:t>  </a:t>
            </a:r>
          </a:p>
          <a:p>
            <a:pPr algn="ctr" eaLnBrk="1" hangingPunct="1">
              <a:lnSpc>
                <a:spcPct val="90000"/>
              </a:lnSpc>
              <a:buFont typeface="Wingdings" pitchFamily="2" charset="2"/>
              <a:buNone/>
              <a:defRPr/>
            </a:pPr>
            <a:r>
              <a:rPr lang="en-US" sz="2400" smtClean="0">
                <a:solidFill>
                  <a:srgbClr val="F9FADA"/>
                </a:solidFill>
              </a:rPr>
              <a:t>Periyar</a:t>
            </a:r>
            <a:r>
              <a:rPr lang="ta-IN" sz="2400" smtClean="0">
                <a:solidFill>
                  <a:srgbClr val="F9FADA"/>
                </a:solidFill>
              </a:rPr>
              <a:t> </a:t>
            </a:r>
            <a:r>
              <a:rPr lang="en-US" sz="2400" smtClean="0">
                <a:solidFill>
                  <a:srgbClr val="F9FADA"/>
                </a:solidFill>
              </a:rPr>
              <a:t>University</a:t>
            </a:r>
            <a:r>
              <a:rPr lang="ta-IN" sz="2400" smtClean="0">
                <a:solidFill>
                  <a:srgbClr val="F9FADA"/>
                </a:solidFill>
              </a:rPr>
              <a:t>,</a:t>
            </a:r>
          </a:p>
          <a:p>
            <a:pPr algn="ctr" eaLnBrk="1" hangingPunct="1">
              <a:lnSpc>
                <a:spcPct val="90000"/>
              </a:lnSpc>
              <a:buFont typeface="Wingdings" pitchFamily="2" charset="2"/>
              <a:buNone/>
              <a:defRPr/>
            </a:pPr>
            <a:r>
              <a:rPr lang="en-US" sz="2400" smtClean="0">
                <a:solidFill>
                  <a:srgbClr val="F9FADA"/>
                </a:solidFill>
              </a:rPr>
              <a:t>Salem-636 011,</a:t>
            </a:r>
            <a:endParaRPr lang="ta-IN" sz="2400" smtClean="0">
              <a:solidFill>
                <a:srgbClr val="F9FADA"/>
              </a:solidFill>
            </a:endParaRPr>
          </a:p>
          <a:p>
            <a:pPr algn="ctr" eaLnBrk="1" hangingPunct="1">
              <a:lnSpc>
                <a:spcPct val="90000"/>
              </a:lnSpc>
              <a:buFont typeface="Wingdings" pitchFamily="2" charset="2"/>
              <a:buNone/>
              <a:defRPr/>
            </a:pPr>
            <a:r>
              <a:rPr lang="en-US" sz="2400" smtClean="0">
                <a:solidFill>
                  <a:srgbClr val="F9FADA"/>
                </a:solidFill>
              </a:rPr>
              <a:t>Tamil Nadu</a:t>
            </a:r>
            <a:r>
              <a:rPr lang="ta-IN" sz="2400" smtClean="0">
                <a:solidFill>
                  <a:srgbClr val="F9FADA"/>
                </a:solidFill>
              </a:rPr>
              <a:t>, </a:t>
            </a:r>
            <a:r>
              <a:rPr lang="en-US" sz="2400" smtClean="0">
                <a:solidFill>
                  <a:srgbClr val="F9FADA"/>
                </a:solidFill>
              </a:rPr>
              <a:t>India</a:t>
            </a:r>
            <a:r>
              <a:rPr lang="ta-IN" sz="2400" smtClean="0">
                <a:solidFill>
                  <a:srgbClr val="F9FADA"/>
                </a:solidFill>
              </a:rPr>
              <a:t>.    </a:t>
            </a:r>
            <a:endParaRPr lang="en-US" sz="2400" smtClean="0">
              <a:solidFill>
                <a:srgbClr val="F9FADA"/>
              </a:solidFill>
            </a:endParaRPr>
          </a:p>
          <a:p>
            <a:pPr algn="ctr" eaLnBrk="1" hangingPunct="1">
              <a:lnSpc>
                <a:spcPct val="90000"/>
              </a:lnSpc>
              <a:buFont typeface="Wingdings" pitchFamily="2" charset="2"/>
              <a:buNone/>
              <a:defRPr/>
            </a:pPr>
            <a:r>
              <a:rPr lang="en-US" sz="2400" smtClean="0">
                <a:solidFill>
                  <a:srgbClr val="F9FADA"/>
                </a:solidFill>
              </a:rPr>
              <a:t>Email:subbu_mathi71@yahoo.co.in</a:t>
            </a:r>
          </a:p>
        </p:txBody>
      </p:sp>
      <p:pic>
        <p:nvPicPr>
          <p:cNvPr id="36868" name="Picture 5" descr="thanks"/>
          <p:cNvPicPr>
            <a:picLocks noChangeAspect="1" noChangeArrowheads="1"/>
          </p:cNvPicPr>
          <p:nvPr>
            <p:ph sz="half" idx="2"/>
          </p:nvPr>
        </p:nvPicPr>
        <p:blipFill>
          <a:blip r:embed="rId2" cstate="print"/>
          <a:srcRect/>
          <a:stretch>
            <a:fillRect/>
          </a:stretch>
        </p:blipFill>
        <p:spPr>
          <a:xfrm>
            <a:off x="3962400" y="0"/>
            <a:ext cx="5181600" cy="344963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b="1" smtClean="0"/>
              <a:t>Overview</a:t>
            </a:r>
          </a:p>
        </p:txBody>
      </p:sp>
      <p:sp>
        <p:nvSpPr>
          <p:cNvPr id="19459" name="Rectangle 3"/>
          <p:cNvSpPr>
            <a:spLocks noGrp="1" noChangeArrowheads="1"/>
          </p:cNvSpPr>
          <p:nvPr>
            <p:ph type="body" sz="half" idx="1"/>
          </p:nvPr>
        </p:nvSpPr>
        <p:spPr>
          <a:xfrm>
            <a:off x="457200" y="1447800"/>
            <a:ext cx="8305800" cy="5181600"/>
          </a:xfrm>
        </p:spPr>
        <p:txBody>
          <a:bodyPr/>
          <a:lstStyle/>
          <a:p>
            <a:pPr eaLnBrk="1" hangingPunct="1">
              <a:lnSpc>
                <a:spcPct val="150000"/>
              </a:lnSpc>
              <a:defRPr/>
            </a:pPr>
            <a:r>
              <a:rPr lang="en-US" sz="2000" dirty="0" smtClean="0"/>
              <a:t>Internet comprises innumerable features. It is the need of the hour to find out the means of using all those features for spreading the Tamil Language. </a:t>
            </a:r>
          </a:p>
          <a:p>
            <a:pPr eaLnBrk="1" hangingPunct="1">
              <a:lnSpc>
                <a:spcPct val="150000"/>
              </a:lnSpc>
              <a:defRPr/>
            </a:pPr>
            <a:r>
              <a:rPr lang="en-US" sz="2000" dirty="0" smtClean="0"/>
              <a:t>Technological advancements in the field of 2D and 3D animations, Video, Audio, Comics</a:t>
            </a:r>
            <a:r>
              <a:rPr lang="ta-IN" sz="2000" dirty="0" smtClean="0"/>
              <a:t>, </a:t>
            </a:r>
            <a:r>
              <a:rPr lang="en-US" sz="2000" dirty="0" smtClean="0"/>
              <a:t>Comic stripes, Motion films have made the Tamil teaching incredibly easy. </a:t>
            </a:r>
          </a:p>
          <a:p>
            <a:pPr eaLnBrk="1" hangingPunct="1">
              <a:lnSpc>
                <a:spcPct val="150000"/>
              </a:lnSpc>
              <a:defRPr/>
            </a:pPr>
            <a:r>
              <a:rPr lang="en-US" sz="2000" dirty="0" smtClean="0"/>
              <a:t> Software and operating systems like </a:t>
            </a:r>
            <a:r>
              <a:rPr lang="en-US" sz="2000" dirty="0" err="1" smtClean="0"/>
              <a:t>Ubuntu</a:t>
            </a:r>
            <a:r>
              <a:rPr lang="en-US" sz="2000" dirty="0" smtClean="0"/>
              <a:t>(Tamil Linux),Microsoft, Microsoft Tamil office, </a:t>
            </a:r>
            <a:r>
              <a:rPr lang="en-US" sz="2000" dirty="0" err="1" smtClean="0"/>
              <a:t>suratha</a:t>
            </a:r>
            <a:r>
              <a:rPr lang="en-US" sz="2000" dirty="0" smtClean="0"/>
              <a:t> Unicode writer and converter, Google search engine and </a:t>
            </a:r>
            <a:r>
              <a:rPr lang="en-US" sz="2000" dirty="0" err="1" smtClean="0"/>
              <a:t>guruji</a:t>
            </a:r>
            <a:r>
              <a:rPr lang="en-US" sz="2000" dirty="0" smtClean="0"/>
              <a:t> search engine etc  have greatly helped for the development of Tamil language. </a:t>
            </a:r>
          </a:p>
        </p:txBody>
      </p:sp>
      <p:pic>
        <p:nvPicPr>
          <p:cNvPr id="6148" name="Picture 4" descr="yel_cables"/>
          <p:cNvPicPr>
            <a:picLocks noChangeAspect="1" noChangeArrowheads="1"/>
          </p:cNvPicPr>
          <p:nvPr>
            <p:ph sz="half" idx="2"/>
          </p:nvPr>
        </p:nvPicPr>
        <p:blipFill>
          <a:blip r:embed="rId2" cstate="print"/>
          <a:srcRect/>
          <a:stretch>
            <a:fillRect/>
          </a:stretch>
        </p:blipFill>
        <p:spPr>
          <a:xfrm>
            <a:off x="7086600" y="82550"/>
            <a:ext cx="1981200" cy="12890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274638"/>
            <a:ext cx="7162800" cy="1143000"/>
          </a:xfrm>
        </p:spPr>
        <p:txBody>
          <a:bodyPr/>
          <a:lstStyle/>
          <a:p>
            <a:pPr algn="just" eaLnBrk="1" hangingPunct="1">
              <a:defRPr/>
            </a:pPr>
            <a:r>
              <a:rPr lang="en-US" b="1" dirty="0" smtClean="0"/>
              <a:t>Overview</a:t>
            </a:r>
          </a:p>
        </p:txBody>
      </p:sp>
      <p:sp>
        <p:nvSpPr>
          <p:cNvPr id="20483" name="Rectangle 3"/>
          <p:cNvSpPr>
            <a:spLocks noGrp="1" noChangeArrowheads="1"/>
          </p:cNvSpPr>
          <p:nvPr>
            <p:ph type="body" sz="half" idx="1"/>
          </p:nvPr>
        </p:nvSpPr>
        <p:spPr>
          <a:xfrm>
            <a:off x="533400" y="1600200"/>
            <a:ext cx="8077200" cy="4533900"/>
          </a:xfrm>
        </p:spPr>
        <p:txBody>
          <a:bodyPr/>
          <a:lstStyle/>
          <a:p>
            <a:pPr algn="just" eaLnBrk="1" hangingPunct="1">
              <a:lnSpc>
                <a:spcPct val="150000"/>
              </a:lnSpc>
              <a:defRPr/>
            </a:pPr>
            <a:r>
              <a:rPr lang="en-US" sz="2000" dirty="0" smtClean="0"/>
              <a:t>2D and 3D software and audio and video editing </a:t>
            </a:r>
            <a:r>
              <a:rPr lang="en-US" sz="2000" dirty="0" err="1" smtClean="0"/>
              <a:t>softwares</a:t>
            </a:r>
            <a:r>
              <a:rPr lang="en-US" sz="2000" dirty="0" smtClean="0"/>
              <a:t> like Photoshop, Coral draw, Macro media, Flash, Dream weaver, Audacity, Window moviemaker, etc. serve the purpose of teaching Tamil to great extent. </a:t>
            </a:r>
          </a:p>
          <a:p>
            <a:pPr algn="just" eaLnBrk="1" hangingPunct="1">
              <a:lnSpc>
                <a:spcPct val="150000"/>
              </a:lnSpc>
              <a:defRPr/>
            </a:pPr>
            <a:r>
              <a:rPr lang="en-US" sz="2000" dirty="0" smtClean="0"/>
              <a:t>We show simple letters on the screen and then using the mouse arrow shows them how to write those letter followed by the pronunciation. This type of learning can be done through 2D and 3D animations and motion pictures which will create a greater impact on the learners. </a:t>
            </a:r>
          </a:p>
          <a:p>
            <a:pPr algn="just" eaLnBrk="1" hangingPunct="1">
              <a:lnSpc>
                <a:spcPct val="80000"/>
              </a:lnSpc>
              <a:defRPr/>
            </a:pPr>
            <a:endParaRPr lang="en-US" sz="2000" dirty="0" smtClean="0"/>
          </a:p>
        </p:txBody>
      </p:sp>
      <p:pic>
        <p:nvPicPr>
          <p:cNvPr id="7172" name="Picture 4" descr="pie_chart_2d"/>
          <p:cNvPicPr>
            <a:picLocks noChangeAspect="1" noChangeArrowheads="1"/>
          </p:cNvPicPr>
          <p:nvPr>
            <p:ph sz="half" idx="2"/>
          </p:nvPr>
        </p:nvPicPr>
        <p:blipFill>
          <a:blip r:embed="rId2" cstate="print"/>
          <a:srcRect/>
          <a:stretch>
            <a:fillRect/>
          </a:stretch>
        </p:blipFill>
        <p:spPr>
          <a:xfrm>
            <a:off x="61913" y="127000"/>
            <a:ext cx="1233487" cy="12446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b="1" smtClean="0"/>
              <a:t>Overview</a:t>
            </a:r>
          </a:p>
        </p:txBody>
      </p:sp>
      <p:sp>
        <p:nvSpPr>
          <p:cNvPr id="21507" name="Rectangle 3"/>
          <p:cNvSpPr>
            <a:spLocks noGrp="1" noChangeArrowheads="1"/>
          </p:cNvSpPr>
          <p:nvPr>
            <p:ph type="body" sz="half" idx="1"/>
          </p:nvPr>
        </p:nvSpPr>
        <p:spPr>
          <a:xfrm>
            <a:off x="457200" y="2019300"/>
            <a:ext cx="8305800" cy="4533900"/>
          </a:xfrm>
        </p:spPr>
        <p:txBody>
          <a:bodyPr/>
          <a:lstStyle/>
          <a:p>
            <a:pPr algn="just" eaLnBrk="1" hangingPunct="1">
              <a:lnSpc>
                <a:spcPct val="150000"/>
              </a:lnSpc>
              <a:defRPr/>
            </a:pPr>
            <a:r>
              <a:rPr lang="en-US" sz="2000" dirty="0" smtClean="0"/>
              <a:t>Teaching Tamil grammar and literatures can be effectively done through audio visual media. Basics of Tamil grammar can be shared in the form of audio, video, comics, comic strips and portable document format (PDF) in the internet.</a:t>
            </a:r>
          </a:p>
          <a:p>
            <a:pPr algn="just" eaLnBrk="1" hangingPunct="1">
              <a:lnSpc>
                <a:spcPct val="150000"/>
              </a:lnSpc>
              <a:defRPr/>
            </a:pPr>
            <a:r>
              <a:rPr lang="en-US" sz="2000" dirty="0" smtClean="0"/>
              <a:t>Open source 2D software like Inside Point, Art Range and 3D software like Motion Builders, Bryce 5.5 and with assistance of social networking websites like Back Flip, Blog Mark, Dig, Stumble Upon and with the help of animation software Tamil education related contents can be shared through audio files, photographs and videos</a:t>
            </a:r>
            <a:r>
              <a:rPr lang="en-US" sz="2800" dirty="0" smtClean="0"/>
              <a:t>.</a:t>
            </a:r>
            <a:r>
              <a:rPr lang="en-US" sz="1600" dirty="0" smtClean="0"/>
              <a:t> </a:t>
            </a:r>
          </a:p>
        </p:txBody>
      </p:sp>
      <p:pic>
        <p:nvPicPr>
          <p:cNvPr id="8196" name="Picture 4" descr="3d"/>
          <p:cNvPicPr>
            <a:picLocks noChangeAspect="1" noChangeArrowheads="1"/>
          </p:cNvPicPr>
          <p:nvPr>
            <p:ph sz="half" idx="2"/>
          </p:nvPr>
        </p:nvPicPr>
        <p:blipFill>
          <a:blip r:embed="rId2" cstate="print"/>
          <a:srcRect/>
          <a:stretch>
            <a:fillRect/>
          </a:stretch>
        </p:blipFill>
        <p:spPr>
          <a:xfrm>
            <a:off x="7239000" y="0"/>
            <a:ext cx="2133600" cy="19526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52600" y="274638"/>
            <a:ext cx="7391400" cy="1143000"/>
          </a:xfrm>
        </p:spPr>
        <p:txBody>
          <a:bodyPr/>
          <a:lstStyle/>
          <a:p>
            <a:pPr eaLnBrk="1" hangingPunct="1">
              <a:defRPr/>
            </a:pPr>
            <a:r>
              <a:rPr lang="en-US" sz="3600" b="1" smtClean="0"/>
              <a:t>Role of Multi Media in </a:t>
            </a:r>
            <a:r>
              <a:rPr lang="ta-IN" sz="3600" b="1" smtClean="0">
                <a:ea typeface="Latha" pitchFamily="2"/>
                <a:cs typeface="Latha" pitchFamily="2"/>
              </a:rPr>
              <a:t/>
            </a:r>
            <a:br>
              <a:rPr lang="ta-IN" sz="3600" b="1" smtClean="0">
                <a:ea typeface="Latha" pitchFamily="2"/>
                <a:cs typeface="Latha" pitchFamily="2"/>
              </a:rPr>
            </a:br>
            <a:r>
              <a:rPr lang="en-US" sz="3600" b="1" smtClean="0"/>
              <a:t>teaching Tamil</a:t>
            </a:r>
          </a:p>
        </p:txBody>
      </p:sp>
      <p:sp>
        <p:nvSpPr>
          <p:cNvPr id="22531" name="Rectangle 3"/>
          <p:cNvSpPr>
            <a:spLocks noGrp="1" noChangeArrowheads="1"/>
          </p:cNvSpPr>
          <p:nvPr>
            <p:ph type="body" sz="half" idx="1"/>
          </p:nvPr>
        </p:nvSpPr>
        <p:spPr>
          <a:xfrm>
            <a:off x="304800" y="2057400"/>
            <a:ext cx="8305800" cy="4533900"/>
          </a:xfrm>
        </p:spPr>
        <p:txBody>
          <a:bodyPr/>
          <a:lstStyle/>
          <a:p>
            <a:pPr algn="just" eaLnBrk="1" hangingPunct="1">
              <a:lnSpc>
                <a:spcPct val="150000"/>
              </a:lnSpc>
              <a:defRPr/>
            </a:pPr>
            <a:r>
              <a:rPr lang="en-US" sz="2800" dirty="0" smtClean="0"/>
              <a:t>Researchers have reiterated that audio visual learning has crafted admirable impact on the learners.</a:t>
            </a:r>
          </a:p>
          <a:p>
            <a:pPr algn="just" eaLnBrk="1" hangingPunct="1">
              <a:lnSpc>
                <a:spcPct val="150000"/>
              </a:lnSpc>
              <a:defRPr/>
            </a:pPr>
            <a:r>
              <a:rPr lang="en-US" sz="2800" dirty="0" smtClean="0"/>
              <a:t>The significant of the internet is that we can find audio, audio visual and text all under one umbrella. This multi-benefit internet has created a new dimension in the present world. </a:t>
            </a:r>
          </a:p>
        </p:txBody>
      </p:sp>
      <p:pic>
        <p:nvPicPr>
          <p:cNvPr id="9220" name="Picture 4" descr="Multimedia"/>
          <p:cNvPicPr>
            <a:picLocks noChangeAspect="1" noChangeArrowheads="1"/>
          </p:cNvPicPr>
          <p:nvPr>
            <p:ph sz="half" idx="2"/>
          </p:nvPr>
        </p:nvPicPr>
        <p:blipFill>
          <a:blip r:embed="rId2" cstate="print"/>
          <a:srcRect/>
          <a:stretch>
            <a:fillRect/>
          </a:stretch>
        </p:blipFill>
        <p:spPr>
          <a:xfrm>
            <a:off x="0" y="0"/>
            <a:ext cx="1689100" cy="192881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6629400" cy="1143000"/>
          </a:xfrm>
        </p:spPr>
        <p:txBody>
          <a:bodyPr/>
          <a:lstStyle/>
          <a:p>
            <a:pPr eaLnBrk="1" hangingPunct="1">
              <a:defRPr/>
            </a:pPr>
            <a:r>
              <a:rPr lang="en-US" sz="4000" b="1" smtClean="0"/>
              <a:t>Role of Multi Media in </a:t>
            </a:r>
            <a:r>
              <a:rPr lang="ta-IN" sz="4000" b="1" smtClean="0">
                <a:ea typeface="Latha" pitchFamily="2"/>
                <a:cs typeface="Latha" pitchFamily="2"/>
              </a:rPr>
              <a:t/>
            </a:r>
            <a:br>
              <a:rPr lang="ta-IN" sz="4000" b="1" smtClean="0">
                <a:ea typeface="Latha" pitchFamily="2"/>
                <a:cs typeface="Latha" pitchFamily="2"/>
              </a:rPr>
            </a:br>
            <a:r>
              <a:rPr lang="en-US" sz="4000" b="1" smtClean="0"/>
              <a:t>teaching Tamil</a:t>
            </a:r>
          </a:p>
        </p:txBody>
      </p:sp>
      <p:sp>
        <p:nvSpPr>
          <p:cNvPr id="23555" name="Rectangle 3"/>
          <p:cNvSpPr>
            <a:spLocks noGrp="1" noChangeArrowheads="1"/>
          </p:cNvSpPr>
          <p:nvPr>
            <p:ph type="body" sz="half" idx="1"/>
          </p:nvPr>
        </p:nvSpPr>
        <p:spPr>
          <a:xfrm>
            <a:off x="228600" y="2019300"/>
            <a:ext cx="8686800" cy="4533900"/>
          </a:xfrm>
        </p:spPr>
        <p:txBody>
          <a:bodyPr/>
          <a:lstStyle/>
          <a:p>
            <a:pPr algn="just" eaLnBrk="1" hangingPunct="1">
              <a:lnSpc>
                <a:spcPct val="150000"/>
              </a:lnSpc>
              <a:defRPr/>
            </a:pPr>
            <a:r>
              <a:rPr lang="en-US" sz="2800" dirty="0" smtClean="0"/>
              <a:t>Recent advances in computer technology now allow the delivery of digital audio and video in the same interface of a written script (Brett: 1997). </a:t>
            </a:r>
          </a:p>
          <a:p>
            <a:pPr algn="just" eaLnBrk="1" hangingPunct="1">
              <a:lnSpc>
                <a:spcPct val="150000"/>
              </a:lnSpc>
              <a:defRPr/>
            </a:pPr>
            <a:r>
              <a:rPr lang="en-US" sz="2800" dirty="0" smtClean="0"/>
              <a:t>Studies of motivation and the use of Multimedia or interactive video have demonstrated positive effects (Brett, 1996, Watts: 1989)</a:t>
            </a:r>
          </a:p>
        </p:txBody>
      </p:sp>
      <p:pic>
        <p:nvPicPr>
          <p:cNvPr id="10244" name="Picture 4" descr="multimedia1"/>
          <p:cNvPicPr>
            <a:picLocks noChangeAspect="1" noChangeArrowheads="1"/>
          </p:cNvPicPr>
          <p:nvPr>
            <p:ph sz="half" idx="2"/>
          </p:nvPr>
        </p:nvPicPr>
        <p:blipFill>
          <a:blip r:embed="rId2" cstate="print"/>
          <a:srcRect/>
          <a:stretch>
            <a:fillRect/>
          </a:stretch>
        </p:blipFill>
        <p:spPr>
          <a:xfrm>
            <a:off x="6781800" y="0"/>
            <a:ext cx="2362200" cy="170497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4600" y="304800"/>
            <a:ext cx="6400800" cy="1143000"/>
          </a:xfrm>
        </p:spPr>
        <p:txBody>
          <a:bodyPr/>
          <a:lstStyle/>
          <a:p>
            <a:pPr eaLnBrk="1" hangingPunct="1">
              <a:defRPr/>
            </a:pPr>
            <a:r>
              <a:rPr lang="en-US" sz="4000" b="1" smtClean="0"/>
              <a:t>Role of Multi Media in </a:t>
            </a:r>
            <a:r>
              <a:rPr lang="ta-IN" sz="4000" b="1" smtClean="0">
                <a:ea typeface="Latha" pitchFamily="2"/>
                <a:cs typeface="Latha" pitchFamily="2"/>
              </a:rPr>
              <a:t/>
            </a:r>
            <a:br>
              <a:rPr lang="ta-IN" sz="4000" b="1" smtClean="0">
                <a:ea typeface="Latha" pitchFamily="2"/>
                <a:cs typeface="Latha" pitchFamily="2"/>
              </a:rPr>
            </a:br>
            <a:r>
              <a:rPr lang="en-US" sz="4000" b="1" smtClean="0"/>
              <a:t>teaching Tamil</a:t>
            </a:r>
          </a:p>
        </p:txBody>
      </p:sp>
      <p:sp>
        <p:nvSpPr>
          <p:cNvPr id="24579" name="Rectangle 3"/>
          <p:cNvSpPr>
            <a:spLocks noGrp="1" noChangeArrowheads="1"/>
          </p:cNvSpPr>
          <p:nvPr>
            <p:ph type="body" sz="half" idx="1"/>
          </p:nvPr>
        </p:nvSpPr>
        <p:spPr>
          <a:xfrm>
            <a:off x="228600" y="1828800"/>
            <a:ext cx="8686800" cy="4800600"/>
          </a:xfrm>
        </p:spPr>
        <p:txBody>
          <a:bodyPr/>
          <a:lstStyle/>
          <a:p>
            <a:pPr eaLnBrk="1" hangingPunct="1">
              <a:lnSpc>
                <a:spcPct val="150000"/>
              </a:lnSpc>
              <a:defRPr/>
            </a:pPr>
            <a:r>
              <a:rPr lang="en-US" sz="1800" dirty="0" smtClean="0"/>
              <a:t>Using computer, video, and Internet-based materials in educational activities, eases teachers’ class-management problems, increases students’ and teachers’ attention levels, and enhances the learning-and-teaching process’s effectiveness </a:t>
            </a:r>
            <a:r>
              <a:rPr lang="en-US" sz="1800" i="1" dirty="0" smtClean="0"/>
              <a:t>(Melvin &amp; Horton, 1996; Deborah, 1998; Christine, 1999; Beers, Paquette, &amp; Warren, 2000; </a:t>
            </a:r>
            <a:r>
              <a:rPr lang="en-US" sz="1800" i="1" dirty="0" err="1" smtClean="0"/>
              <a:t>Kablan</a:t>
            </a:r>
            <a:r>
              <a:rPr lang="en-US" sz="1800" i="1" dirty="0" smtClean="0"/>
              <a:t>, 2001). </a:t>
            </a:r>
          </a:p>
          <a:p>
            <a:pPr eaLnBrk="1" hangingPunct="1">
              <a:lnSpc>
                <a:spcPct val="150000"/>
              </a:lnSpc>
              <a:defRPr/>
            </a:pPr>
            <a:r>
              <a:rPr lang="en-US" sz="1800" dirty="0" smtClean="0"/>
              <a:t>This type of learning can create a different experience. Videos are compatible with constructive education due to their potential to bring real-life situations and problems into classrooms, where they are widely </a:t>
            </a:r>
            <a:r>
              <a:rPr lang="en-US" sz="1800" i="1" dirty="0" smtClean="0"/>
              <a:t>used (</a:t>
            </a:r>
            <a:r>
              <a:rPr lang="en-US" sz="1800" i="1" dirty="0" err="1" smtClean="0"/>
              <a:t>Hult</a:t>
            </a:r>
            <a:r>
              <a:rPr lang="en-US" sz="1800" i="1" dirty="0" smtClean="0"/>
              <a:t> &amp; </a:t>
            </a:r>
            <a:r>
              <a:rPr lang="en-US" sz="1800" i="1" dirty="0" err="1" smtClean="0"/>
              <a:t>Edents</a:t>
            </a:r>
            <a:r>
              <a:rPr lang="en-US" sz="1800" i="1" dirty="0" smtClean="0"/>
              <a:t>, 2003; </a:t>
            </a:r>
            <a:r>
              <a:rPr lang="en-US" sz="1800" i="1" dirty="0" err="1" smtClean="0"/>
              <a:t>Friel</a:t>
            </a:r>
            <a:r>
              <a:rPr lang="en-US" sz="1800" i="1" dirty="0" smtClean="0"/>
              <a:t> &amp; </a:t>
            </a:r>
            <a:r>
              <a:rPr lang="en-US" sz="1800" i="1" dirty="0" err="1" smtClean="0"/>
              <a:t>Carboni</a:t>
            </a:r>
            <a:r>
              <a:rPr lang="en-US" sz="1800" i="1" dirty="0" smtClean="0"/>
              <a:t>, 2000; Daniel, 1996; </a:t>
            </a:r>
            <a:r>
              <a:rPr lang="en-US" sz="1800" i="1" dirty="0" err="1" smtClean="0"/>
              <a:t>Cannings</a:t>
            </a:r>
            <a:r>
              <a:rPr lang="en-US" sz="1800" i="1" dirty="0" smtClean="0"/>
              <a:t> &amp; Talley, 2003; </a:t>
            </a:r>
            <a:r>
              <a:rPr lang="en-US" sz="1800" i="1" dirty="0" err="1" smtClean="0"/>
              <a:t>Bucalos</a:t>
            </a:r>
            <a:r>
              <a:rPr lang="en-US" sz="1800" i="1" dirty="0" smtClean="0"/>
              <a:t>, 2003). </a:t>
            </a:r>
          </a:p>
          <a:p>
            <a:pPr eaLnBrk="1" hangingPunct="1">
              <a:lnSpc>
                <a:spcPct val="150000"/>
              </a:lnSpc>
              <a:defRPr/>
            </a:pPr>
            <a:r>
              <a:rPr lang="en-US" sz="1800" dirty="0" smtClean="0"/>
              <a:t>When we are teaching a language through various medium, we can utilize text, audio and video. Through this type of learning a close relationship can be maintained.</a:t>
            </a:r>
          </a:p>
        </p:txBody>
      </p:sp>
      <p:pic>
        <p:nvPicPr>
          <p:cNvPr id="11268" name="Picture 4" descr="multimedia2"/>
          <p:cNvPicPr>
            <a:picLocks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0" y="0"/>
            <a:ext cx="1962150" cy="18542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327</TotalTime>
  <Words>2312</Words>
  <Application>Microsoft Office PowerPoint</Application>
  <PresentationFormat>On-screen Show (4:3)</PresentationFormat>
  <Paragraphs>125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Wingdings</vt:lpstr>
      <vt:lpstr>Latha</vt:lpstr>
      <vt:lpstr>Digital Dots</vt:lpstr>
      <vt:lpstr> இணைய வழித் தமிழ் கற்பித்தலில் பல்ஊடகங்களின் பயன்பாடு The Use of Multi Media in Teaching Tamil through Internet  Presented in INFITT TIC 2009 at Univ. Of Cologne, Germany</vt:lpstr>
      <vt:lpstr>Outline </vt:lpstr>
      <vt:lpstr>Aims to….. </vt:lpstr>
      <vt:lpstr>Overview</vt:lpstr>
      <vt:lpstr>Overview</vt:lpstr>
      <vt:lpstr>Overview</vt:lpstr>
      <vt:lpstr>Role of Multi Media in  teaching Tamil</vt:lpstr>
      <vt:lpstr>Role of Multi Media in  teaching Tamil</vt:lpstr>
      <vt:lpstr>Role of Multi Media in  teaching Tamil</vt:lpstr>
      <vt:lpstr>Teaching Tamil Language through Audio </vt:lpstr>
      <vt:lpstr>Teaching Tamil Language through Audio </vt:lpstr>
      <vt:lpstr>Teaching Tamil Language  through Audio </vt:lpstr>
      <vt:lpstr>Teaching Tamil Language  through Audio </vt:lpstr>
      <vt:lpstr>Teaching Tamil  through Video </vt:lpstr>
      <vt:lpstr>Teaching Tamil  through Video</vt:lpstr>
      <vt:lpstr>Teaching Tamil through Video</vt:lpstr>
      <vt:lpstr>Comics and Comic strips in teaching Tamil </vt:lpstr>
      <vt:lpstr>Comics and Comic strips in teaching Tamil</vt:lpstr>
      <vt:lpstr>Role of Comics and  Comic strips in  teaching Tamil</vt:lpstr>
      <vt:lpstr>Comics and Comic strips in teaching Tamil</vt:lpstr>
      <vt:lpstr>Teaching Tamil through internet </vt:lpstr>
      <vt:lpstr>Teaching Tamil  through internet</vt:lpstr>
      <vt:lpstr>Teaching Tamil  through internet</vt:lpstr>
      <vt:lpstr>Teaching Tamil  through internet</vt:lpstr>
      <vt:lpstr>Challenges in using  Multimedia  in the internet</vt:lpstr>
      <vt:lpstr>Challenges in using  Multimedia in the internet</vt:lpstr>
      <vt:lpstr>Challenges in using  Multimedia in the internet</vt:lpstr>
      <vt:lpstr>Challenges in using  Multimedia in the internet</vt:lpstr>
      <vt:lpstr>Conclusion</vt:lpstr>
      <vt:lpstr>Conclusion</vt:lpstr>
      <vt:lpstr>Conclusion</vt:lpstr>
      <vt:lpstr>Conclusion</vt:lpstr>
      <vt:lpstr>Conclusion</vt:lpstr>
      <vt:lpstr>Many thanks for your attention</vt:lpstr>
    </vt:vector>
  </TitlesOfParts>
  <Company>thamizhagam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Multi Media in Teaching Tamil through Internet</dc:title>
  <dc:creator>parithj</dc:creator>
  <cp:lastModifiedBy>Venkatarangan TNC</cp:lastModifiedBy>
  <cp:revision>21</cp:revision>
  <dcterms:created xsi:type="dcterms:W3CDTF">2009-10-19T17:06:53Z</dcterms:created>
  <dcterms:modified xsi:type="dcterms:W3CDTF">2009-10-25T12:40:17Z</dcterms:modified>
</cp:coreProperties>
</file>